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258" r:id="rId4"/>
    <p:sldId id="259" r:id="rId5"/>
    <p:sldId id="261" r:id="rId6"/>
    <p:sldId id="382" r:id="rId7"/>
    <p:sldId id="260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381" r:id="rId16"/>
    <p:sldId id="268" r:id="rId17"/>
    <p:sldId id="383" r:id="rId18"/>
    <p:sldId id="335" r:id="rId19"/>
    <p:sldId id="269" r:id="rId20"/>
    <p:sldId id="384" r:id="rId21"/>
    <p:sldId id="271" r:id="rId22"/>
    <p:sldId id="272" r:id="rId23"/>
    <p:sldId id="273" r:id="rId24"/>
    <p:sldId id="274" r:id="rId25"/>
    <p:sldId id="275" r:id="rId26"/>
    <p:sldId id="276" r:id="rId27"/>
    <p:sldId id="395" r:id="rId28"/>
    <p:sldId id="385" r:id="rId29"/>
    <p:sldId id="277" r:id="rId30"/>
    <p:sldId id="336" r:id="rId31"/>
    <p:sldId id="337" r:id="rId32"/>
    <p:sldId id="338" r:id="rId33"/>
    <p:sldId id="387" r:id="rId34"/>
    <p:sldId id="278" r:id="rId35"/>
    <p:sldId id="339" r:id="rId36"/>
    <p:sldId id="341" r:id="rId37"/>
    <p:sldId id="279" r:id="rId38"/>
    <p:sldId id="342" r:id="rId39"/>
    <p:sldId id="363" r:id="rId40"/>
    <p:sldId id="343" r:id="rId41"/>
    <p:sldId id="344" r:id="rId42"/>
    <p:sldId id="345" r:id="rId43"/>
    <p:sldId id="396" r:id="rId44"/>
    <p:sldId id="283" r:id="rId45"/>
    <p:sldId id="347" r:id="rId46"/>
    <p:sldId id="379" r:id="rId47"/>
    <p:sldId id="380" r:id="rId48"/>
    <p:sldId id="348" r:id="rId49"/>
    <p:sldId id="349" r:id="rId50"/>
    <p:sldId id="350" r:id="rId51"/>
    <p:sldId id="391" r:id="rId52"/>
    <p:sldId id="351" r:id="rId53"/>
    <p:sldId id="352" r:id="rId54"/>
    <p:sldId id="392" r:id="rId55"/>
    <p:sldId id="353" r:id="rId56"/>
    <p:sldId id="354" r:id="rId57"/>
    <p:sldId id="355" r:id="rId58"/>
    <p:sldId id="356" r:id="rId59"/>
    <p:sldId id="357" r:id="rId60"/>
    <p:sldId id="393" r:id="rId61"/>
    <p:sldId id="358" r:id="rId62"/>
    <p:sldId id="359" r:id="rId63"/>
    <p:sldId id="346" r:id="rId64"/>
    <p:sldId id="394" r:id="rId65"/>
    <p:sldId id="362" r:id="rId66"/>
    <p:sldId id="360" r:id="rId67"/>
    <p:sldId id="361" r:id="rId68"/>
    <p:sldId id="398" r:id="rId69"/>
    <p:sldId id="364" r:id="rId70"/>
    <p:sldId id="365" r:id="rId71"/>
    <p:sldId id="372" r:id="rId72"/>
    <p:sldId id="373" r:id="rId73"/>
    <p:sldId id="367" r:id="rId74"/>
    <p:sldId id="368" r:id="rId75"/>
    <p:sldId id="369" r:id="rId76"/>
    <p:sldId id="370" r:id="rId77"/>
    <p:sldId id="371" r:id="rId78"/>
    <p:sldId id="374" r:id="rId79"/>
    <p:sldId id="375" r:id="rId80"/>
    <p:sldId id="376" r:id="rId81"/>
    <p:sldId id="377" r:id="rId82"/>
    <p:sldId id="378" r:id="rId83"/>
    <p:sldId id="399" r:id="rId84"/>
    <p:sldId id="401" r:id="rId85"/>
    <p:sldId id="397" r:id="rId8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CC"/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0E5D85-0393-4947-9D01-4D44B668BE9A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3B13A1-2E7D-4EA4-9426-59892DB6B6A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10D3C1-39D7-4B89-BE45-E9252EEB0BB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ea typeface="ＭＳ Ｐゴシック" pitchFamily="-84" charset="-128"/>
            </a:endParaRPr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8F4C48-EA5F-4D00-A761-61FBB1E9CCD4}" type="slidenum">
              <a:rPr lang="fr-FR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ea typeface="ＭＳ Ｐゴシック" pitchFamily="-84" charset="-128"/>
            </a:endParaRPr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23B7F1-3D94-4D4B-A57B-D13587483D9D}" type="slidenum">
              <a:rPr lang="fr-FR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B4A4-B19E-4140-BB44-D24713F901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6873-8C4E-43EE-AD69-EFDFE0F629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F29D-D62D-43E3-BD4B-C1EF1F4073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4831-EA15-4BAC-9110-220F2DF788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4CD4-87B7-4F60-BE43-E7D444FDC3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A264-30BC-4DB6-8647-6C3B4823D2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B4A4-44ED-40A8-8F12-3E12B83C768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0784-3814-4C7B-8C75-A5810F115C1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15B0-AA57-4D71-A8A8-68946B4E1AE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70EE-BD7F-4FCB-B1EB-D360CEA9BC5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E4796-BCF6-4E83-AAB5-DAD187DE546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/>
              <a:t>Anat P2 - Institut Sup Ostéo Paris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6D2421-3CD4-4E7D-899F-5CFEC3C3880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84" charset="-128"/>
              </a:rPr>
              <a:t>Muscles du cou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772400" cy="2209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84" charset="-128"/>
              </a:rPr>
              <a:t>Dr Marchaland</a:t>
            </a:r>
          </a:p>
          <a:p>
            <a:pPr eaLnBrk="1" hangingPunct="1"/>
            <a:r>
              <a:rPr lang="fr-FR" smtClean="0">
                <a:ea typeface="ＭＳ Ｐゴシック" pitchFamily="-84" charset="-128"/>
              </a:rPr>
              <a:t>Praticien hospitalier</a:t>
            </a:r>
          </a:p>
          <a:p>
            <a:pPr eaLnBrk="1" hangingPunct="1"/>
            <a:r>
              <a:rPr lang="fr-FR" smtClean="0">
                <a:ea typeface="ＭＳ Ｐゴシック" pitchFamily="-84" charset="-128"/>
              </a:rPr>
              <a:t>Chirurgie orthopédique et traumatologie</a:t>
            </a:r>
          </a:p>
          <a:p>
            <a:pPr eaLnBrk="1" hangingPunct="1"/>
            <a:r>
              <a:rPr lang="fr-FR" sz="2400" smtClean="0">
                <a:ea typeface="ＭＳ Ｐゴシック" pitchFamily="-84" charset="-128"/>
              </a:rPr>
              <a:t>www.clubortho.fr</a:t>
            </a:r>
          </a:p>
        </p:txBody>
      </p:sp>
      <p:pic>
        <p:nvPicPr>
          <p:cNvPr id="1536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3505200" y="838200"/>
            <a:ext cx="232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Cours du 20/10/2011</a:t>
            </a:r>
          </a:p>
        </p:txBody>
      </p:sp>
      <p:sp>
        <p:nvSpPr>
          <p:cNvPr id="15366" name="Rectangle 4"/>
          <p:cNvSpPr>
            <a:spLocks/>
          </p:cNvSpPr>
          <p:nvPr/>
        </p:nvSpPr>
        <p:spPr bwMode="auto">
          <a:xfrm>
            <a:off x="9020175" y="9277350"/>
            <a:ext cx="3883025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lang="en-US" sz="1400" b="1">
                <a:latin typeface="Palatino" pitchFamily="-84" charset="0"/>
                <a:sym typeface="Palatino" pitchFamily="-84" charset="0"/>
              </a:rPr>
              <a:t>Anatomie P2 – Institut Sup Ostéo Paris</a:t>
            </a:r>
          </a:p>
        </p:txBody>
      </p:sp>
      <p:sp>
        <p:nvSpPr>
          <p:cNvPr id="15367" name="Rectangle 4"/>
          <p:cNvSpPr>
            <a:spLocks/>
          </p:cNvSpPr>
          <p:nvPr/>
        </p:nvSpPr>
        <p:spPr bwMode="auto">
          <a:xfrm>
            <a:off x="8712200" y="9048750"/>
            <a:ext cx="3883025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lang="en-US" sz="1400" b="1">
                <a:latin typeface="Palatino" pitchFamily="-84" charset="0"/>
                <a:sym typeface="Palatino" pitchFamily="-84" charset="0"/>
              </a:rPr>
              <a:t>Anatomie P2 – Institut Sup Ostéo Paris</a:t>
            </a:r>
          </a:p>
        </p:txBody>
      </p:sp>
      <p:sp>
        <p:nvSpPr>
          <p:cNvPr id="1536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EECB2C-263F-4D07-895C-35AA8F1D831C}" type="slidenum">
              <a:rPr lang="fr-FR"/>
              <a:pPr/>
              <a:t>1</a:t>
            </a:fld>
            <a:endParaRPr lang="fr-FR"/>
          </a:p>
        </p:txBody>
      </p:sp>
      <p:sp>
        <p:nvSpPr>
          <p:cNvPr id="15369" name="Espace réservé du pied de page 9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30480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smtClean="0">
                <a:ea typeface="ＭＳ Ｐゴシック" pitchFamily="-84" charset="-128"/>
              </a:rPr>
              <a:t>Muscles pairs, symétriques </a:t>
            </a:r>
          </a:p>
          <a:p>
            <a:pPr marL="812800" indent="-812800" eaLnBrk="1" hangingPunct="1">
              <a:buClr>
                <a:schemeClr val="tx1"/>
              </a:buClr>
            </a:pPr>
            <a:r>
              <a:rPr lang="fr-FR" sz="2800" smtClean="0">
                <a:ea typeface="ＭＳ Ｐゴシック" pitchFamily="-84" charset="-128"/>
              </a:rPr>
              <a:t>Couverture incomplète de la face antérieure des CV </a:t>
            </a:r>
          </a:p>
          <a:p>
            <a:pPr marL="812800" indent="-812800" eaLnBrk="1" hangingPunct="1">
              <a:buClr>
                <a:schemeClr val="tx1"/>
              </a:buClr>
            </a:pPr>
            <a:r>
              <a:rPr lang="fr-FR" sz="2800" smtClean="0">
                <a:ea typeface="ＭＳ Ｐゴシック" pitchFamily="-84" charset="-128"/>
              </a:rPr>
              <a:t>Interstice entre les 2 (LVCA recouvert par aponévrose pré vertébrale) </a:t>
            </a:r>
          </a:p>
          <a:p>
            <a:pPr marL="812800" indent="-812800" eaLnBrk="1" hangingPunct="1">
              <a:buClr>
                <a:schemeClr val="tx1"/>
              </a:buClr>
            </a:pPr>
            <a:r>
              <a:rPr lang="fr-FR" sz="2800" smtClean="0">
                <a:ea typeface="ＭＳ Ｐゴシック" pitchFamily="-84" charset="-128"/>
              </a:rPr>
              <a:t>5 paires de muscles (10 au total)</a:t>
            </a:r>
          </a:p>
        </p:txBody>
      </p:sp>
      <p:pic>
        <p:nvPicPr>
          <p:cNvPr id="2458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DC2323-2A5C-4741-8B35-D75DC5B2EECE}" type="slidenum">
              <a:rPr lang="fr-FR"/>
              <a:pPr/>
              <a:t>10</a:t>
            </a:fld>
            <a:endParaRPr lang="fr-FR"/>
          </a:p>
        </p:txBody>
      </p:sp>
      <p:sp>
        <p:nvSpPr>
          <p:cNvPr id="2458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7244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Muscle long de la tête</a:t>
            </a:r>
            <a:r>
              <a:rPr lang="fr-FR" sz="2800" smtClean="0">
                <a:ea typeface="ＭＳ Ｐゴシック" pitchFamily="-84" charset="-128"/>
              </a:rPr>
              <a:t> (LDT)</a:t>
            </a: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le plus latéral et le plus antérieur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aplati et rectangulaire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Origine</a:t>
            </a:r>
            <a:r>
              <a:rPr lang="fr-FR" sz="2400" smtClean="0">
                <a:ea typeface="ＭＳ Ｐゴシック" pitchFamily="-84" charset="-128"/>
              </a:rPr>
              <a:t>: face exocrânienne du processus basilaire, avant du foramen occipital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Trajet</a:t>
            </a:r>
            <a:r>
              <a:rPr lang="fr-FR" sz="2400" smtClean="0">
                <a:ea typeface="ＭＳ Ｐゴシック" pitchFamily="-84" charset="-128"/>
              </a:rPr>
              <a:t>: oblique en bas et dehors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Terminaison</a:t>
            </a:r>
            <a:r>
              <a:rPr lang="fr-FR" sz="2400" smtClean="0">
                <a:ea typeface="ＭＳ Ｐゴシック" pitchFamily="-84" charset="-128"/>
              </a:rPr>
              <a:t>: tubercule antérieur de l’apophyse transverse de C3, C4, C5, C6</a:t>
            </a:r>
          </a:p>
        </p:txBody>
      </p:sp>
      <p:pic>
        <p:nvPicPr>
          <p:cNvPr id="2560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D3052B-667D-4748-95A6-0265BEDF0EC1}" type="slidenum">
              <a:rPr lang="fr-FR"/>
              <a:pPr/>
              <a:t>11</a:t>
            </a:fld>
            <a:endParaRPr lang="fr-FR"/>
          </a:p>
        </p:txBody>
      </p:sp>
      <p:sp>
        <p:nvSpPr>
          <p:cNvPr id="2560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46482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Muscle petit droit antérieur de la tête</a:t>
            </a:r>
            <a:r>
              <a:rPr lang="fr-FR" sz="2800" smtClean="0">
                <a:ea typeface="ＭＳ Ｐゴシック" pitchFamily="-84" charset="-128"/>
              </a:rPr>
              <a:t>  </a:t>
            </a: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Triangulaire à sommet inférieur, très court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Origine</a:t>
            </a:r>
            <a:r>
              <a:rPr lang="fr-FR" sz="2400" smtClean="0">
                <a:ea typeface="ＭＳ Ｐゴシック" pitchFamily="-84" charset="-128"/>
              </a:rPr>
              <a:t>: processus basilaire de l’occipital en arrière et latéralement du LDT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Trajet</a:t>
            </a:r>
            <a:r>
              <a:rPr lang="fr-FR" sz="2400" smtClean="0">
                <a:ea typeface="ＭＳ Ｐゴシック" pitchFamily="-84" charset="-128"/>
              </a:rPr>
              <a:t>: oblique en bas et dehors,  recouvre l’articulation atloïdo- occipitale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Terminaison</a:t>
            </a:r>
            <a:r>
              <a:rPr lang="fr-FR" sz="2400" smtClean="0">
                <a:ea typeface="ＭＳ Ｐゴシック" pitchFamily="-84" charset="-128"/>
              </a:rPr>
              <a:t>: racine antérieure de l’apophyse transverse de l’atlas </a:t>
            </a:r>
          </a:p>
        </p:txBody>
      </p:sp>
      <p:pic>
        <p:nvPicPr>
          <p:cNvPr id="2662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45A74-1DCF-44AB-9D40-85109E5B72DB}" type="slidenum">
              <a:rPr lang="fr-FR"/>
              <a:pPr/>
              <a:t>12</a:t>
            </a:fld>
            <a:endParaRPr lang="fr-FR"/>
          </a:p>
        </p:txBody>
      </p:sp>
      <p:sp>
        <p:nvSpPr>
          <p:cNvPr id="2663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7244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Muscle long du cou</a:t>
            </a:r>
            <a:r>
              <a:rPr lang="fr-FR" sz="2800" smtClean="0">
                <a:ea typeface="ＭＳ Ｐゴシック" pitchFamily="-84" charset="-128"/>
              </a:rPr>
              <a:t>  </a:t>
            </a: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Le plus long, déborde vers le rachis dorsal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Situé en en arrière et dedans du muscle LDT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3 portions: </a:t>
            </a:r>
          </a:p>
          <a:p>
            <a:pPr marL="1524000" lvl="2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000" smtClean="0">
                <a:solidFill>
                  <a:srgbClr val="FF0000"/>
                </a:solidFill>
                <a:ea typeface="ＭＳ Ｐゴシック" pitchFamily="-84" charset="-128"/>
              </a:rPr>
              <a:t>Portion médiale</a:t>
            </a:r>
            <a:r>
              <a:rPr lang="fr-FR" sz="2000" smtClean="0">
                <a:ea typeface="ＭＳ Ｐゴシック" pitchFamily="-84" charset="-128"/>
              </a:rPr>
              <a:t> entre tubercule ant. de C1 + crête ant. de C2 et CV D1, D2, D3.</a:t>
            </a:r>
          </a:p>
          <a:p>
            <a:pPr marL="1524000" lvl="2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000" smtClean="0">
                <a:solidFill>
                  <a:srgbClr val="FF0000"/>
                </a:solidFill>
                <a:ea typeface="ＭＳ Ｐゴシック" pitchFamily="-84" charset="-128"/>
              </a:rPr>
              <a:t>Portion supéro – latérale,</a:t>
            </a:r>
            <a:r>
              <a:rPr lang="fr-FR" sz="2000" smtClean="0">
                <a:ea typeface="ＭＳ Ｐゴシック" pitchFamily="-84" charset="-128"/>
              </a:rPr>
              <a:t> oblique vers le bas entre tubercule antérieur de C1 et apophyses transverses de C3, C4, C5, C6</a:t>
            </a:r>
          </a:p>
          <a:p>
            <a:pPr marL="1524000" lvl="2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000" smtClean="0">
                <a:solidFill>
                  <a:srgbClr val="FF0000"/>
                </a:solidFill>
                <a:ea typeface="ＭＳ Ｐゴシック" pitchFamily="-84" charset="-128"/>
              </a:rPr>
              <a:t>Portion inféro – latérale</a:t>
            </a:r>
            <a:r>
              <a:rPr lang="fr-FR" sz="2000" smtClean="0">
                <a:ea typeface="ＭＳ Ｐゴシック" pitchFamily="-84" charset="-128"/>
              </a:rPr>
              <a:t>, oblique vers le haut entre CV D2, D3 et tubercule antérieure de C5, C6, C7</a:t>
            </a:r>
          </a:p>
        </p:txBody>
      </p:sp>
      <p:pic>
        <p:nvPicPr>
          <p:cNvPr id="2765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3C2C38-6AEF-4F18-92D0-7EFE082723BC}" type="slidenum">
              <a:rPr lang="fr-FR"/>
              <a:pPr/>
              <a:t>13</a:t>
            </a:fld>
            <a:endParaRPr lang="fr-FR"/>
          </a:p>
        </p:txBody>
      </p:sp>
      <p:sp>
        <p:nvSpPr>
          <p:cNvPr id="2765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7244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Muscles inter- transversaires antérieurs</a:t>
            </a:r>
            <a:r>
              <a:rPr lang="fr-FR" sz="2800" smtClean="0">
                <a:ea typeface="ＭＳ Ｐゴシック" pitchFamily="-84" charset="-128"/>
              </a:rPr>
              <a:t>  </a:t>
            </a: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7 paires (14 au total)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Petits, aplatis 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Fermeture antérieure du canal transversaire 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Rapports étroits avec artère, veine vertébrale, nerf sympathique et nerf cervical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Union des apophyses transverses entre elles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endParaRPr lang="fr-FR" sz="2400" smtClean="0">
              <a:ea typeface="ＭＳ Ｐゴシック" pitchFamily="-84" charset="-128"/>
            </a:endParaRPr>
          </a:p>
        </p:txBody>
      </p:sp>
      <p:pic>
        <p:nvPicPr>
          <p:cNvPr id="2867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B52132-0FBA-40BE-B45E-8CCAEE0D2E70}" type="slidenum">
              <a:rPr lang="fr-FR"/>
              <a:pPr/>
              <a:t>14</a:t>
            </a:fld>
            <a:endParaRPr lang="fr-FR"/>
          </a:p>
        </p:txBody>
      </p:sp>
      <p:sp>
        <p:nvSpPr>
          <p:cNvPr id="2867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457200"/>
            <a:ext cx="4572000" cy="467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2514600" y="5486400"/>
            <a:ext cx="4572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fr-FR" sz="1700" b="1">
                <a:solidFill>
                  <a:srgbClr val="FF0000"/>
                </a:solidFill>
              </a:rPr>
              <a:t>Artère vertébrale</a:t>
            </a:r>
            <a:endParaRPr lang="fr-FR" sz="1700">
              <a:solidFill>
                <a:srgbClr val="FF0000"/>
              </a:solidFill>
            </a:endParaRPr>
          </a:p>
          <a:p>
            <a:r>
              <a:rPr lang="fr-FR" sz="1700" b="1">
                <a:solidFill>
                  <a:srgbClr val="C00000"/>
                </a:solidFill>
              </a:rPr>
              <a:t>Muscle inter transversaire antérieur</a:t>
            </a:r>
            <a:endParaRPr lang="fr-FR" sz="1700">
              <a:solidFill>
                <a:srgbClr val="C00000"/>
              </a:solidFill>
            </a:endParaRPr>
          </a:p>
          <a:p>
            <a:r>
              <a:rPr lang="fr-FR" sz="1700" b="1">
                <a:solidFill>
                  <a:srgbClr val="FFFF00"/>
                </a:solidFill>
              </a:rPr>
              <a:t>Nerf rachidien</a:t>
            </a:r>
            <a:endParaRPr lang="fr-FR" sz="1700">
              <a:solidFill>
                <a:srgbClr val="FFFF00"/>
              </a:solidFill>
            </a:endParaRPr>
          </a:p>
        </p:txBody>
      </p:sp>
      <p:pic>
        <p:nvPicPr>
          <p:cNvPr id="29700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9C5D69-195D-4834-9A32-669F8543AAD5}" type="slidenum">
              <a:rPr lang="fr-FR"/>
              <a:pPr/>
              <a:t>15</a:t>
            </a:fld>
            <a:endParaRPr lang="fr-FR"/>
          </a:p>
        </p:txBody>
      </p:sp>
      <p:sp>
        <p:nvSpPr>
          <p:cNvPr id="2970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35052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Muscle droit latéral de la tête</a:t>
            </a:r>
            <a:r>
              <a:rPr lang="fr-FR" sz="2800" smtClean="0">
                <a:ea typeface="ＭＳ Ｐゴシック" pitchFamily="-84" charset="-128"/>
              </a:rPr>
              <a:t>  </a:t>
            </a: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Origine</a:t>
            </a:r>
            <a:r>
              <a:rPr lang="fr-FR" sz="2400" smtClean="0">
                <a:ea typeface="ＭＳ Ｐゴシック" pitchFamily="-84" charset="-128"/>
              </a:rPr>
              <a:t>: processus jugulaire de l’occipital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Trajet</a:t>
            </a:r>
            <a:r>
              <a:rPr lang="fr-FR" sz="2400" smtClean="0">
                <a:ea typeface="ＭＳ Ｐゴシック" pitchFamily="-84" charset="-128"/>
              </a:rPr>
              <a:t>: légèrement oblique en bas et dedans, dans la continuité des inter- transversaires antérieurs 	</a:t>
            </a:r>
            <a:r>
              <a:rPr lang="fr-FR" sz="1800" b="1" i="1" smtClean="0">
                <a:solidFill>
                  <a:srgbClr val="FF0000"/>
                </a:solidFill>
                <a:ea typeface="ＭＳ Ｐゴシック" pitchFamily="-84" charset="-128"/>
              </a:rPr>
              <a:t>(«inter- transversaire de la jonction C0- C1»)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u="sng" smtClean="0">
                <a:ea typeface="ＭＳ Ｐゴシック" pitchFamily="-84" charset="-128"/>
              </a:rPr>
              <a:t>Terminaison</a:t>
            </a:r>
            <a:r>
              <a:rPr lang="fr-FR" sz="2400" smtClean="0">
                <a:ea typeface="ＭＳ Ｐゴシック" pitchFamily="-84" charset="-128"/>
              </a:rPr>
              <a:t>: racine antérieure apophyse transverse de C1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endParaRPr lang="fr-FR" sz="2400" smtClean="0">
              <a:ea typeface="ＭＳ Ｐゴシック" pitchFamily="-84" charset="-128"/>
            </a:endParaRPr>
          </a:p>
        </p:txBody>
      </p:sp>
      <p:pic>
        <p:nvPicPr>
          <p:cNvPr id="3072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43A303-6C70-4400-95D2-177873E53239}" type="slidenum">
              <a:rPr lang="fr-FR"/>
              <a:pPr/>
              <a:t>16</a:t>
            </a:fld>
            <a:endParaRPr lang="fr-FR"/>
          </a:p>
        </p:txBody>
      </p:sp>
      <p:sp>
        <p:nvSpPr>
          <p:cNvPr id="3072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81000"/>
            <a:ext cx="44196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388" y="1981200"/>
            <a:ext cx="36560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E0A022-8CCC-43EF-A17D-B0DB8B3A2495}" type="slidenum">
              <a:rPr lang="fr-FR"/>
              <a:pPr/>
              <a:t>17</a:t>
            </a:fld>
            <a:endParaRPr lang="fr-FR"/>
          </a:p>
        </p:txBody>
      </p:sp>
      <p:sp>
        <p:nvSpPr>
          <p:cNvPr id="3175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0"/>
            <a:ext cx="8839200" cy="25908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</a:pPr>
            <a:r>
              <a:rPr lang="fr-FR" sz="2800" b="1" i="1" smtClean="0">
                <a:ea typeface="ＭＳ Ｐゴシック" pitchFamily="-84" charset="-128"/>
              </a:rPr>
              <a:t>Action</a:t>
            </a:r>
            <a:endParaRPr lang="fr-FR" sz="2800" smtClean="0">
              <a:ea typeface="ＭＳ Ｐゴシック" pitchFamily="-84" charset="-128"/>
            </a:endParaRPr>
          </a:p>
          <a:p>
            <a:pPr marL="812800" indent="-812800" eaLnBrk="1" hangingPunct="1">
              <a:buClr>
                <a:schemeClr val="tx1"/>
              </a:buCl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Flexion de la tête et colonne cervicale</a:t>
            </a:r>
          </a:p>
          <a:p>
            <a:pPr marL="1168400" lvl="1" indent="-711200" eaLnBrk="1" hangingPunct="1">
              <a:buClr>
                <a:schemeClr val="tx1"/>
              </a:buClr>
              <a:buFontTx/>
              <a:buChar char="-"/>
            </a:pPr>
            <a:r>
              <a:rPr lang="fr-FR" sz="2400" smtClean="0">
                <a:ea typeface="ＭＳ Ｐゴシック" pitchFamily="-84" charset="-128"/>
              </a:rPr>
              <a:t>Inclinaison latérale de la tête: muscle long de la tête et petit droit antérieur</a:t>
            </a:r>
          </a:p>
        </p:txBody>
      </p:sp>
      <p:pic>
        <p:nvPicPr>
          <p:cNvPr id="3277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883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fr-FR" sz="2800" b="1" i="1"/>
              <a:t>Innervation</a:t>
            </a:r>
            <a:endParaRPr lang="fr-FR" sz="2800"/>
          </a:p>
          <a:p>
            <a:pPr marL="812800" indent="-812800">
              <a:spcBef>
                <a:spcPct val="20000"/>
              </a:spcBef>
              <a:buClr>
                <a:schemeClr val="tx1"/>
              </a:buClr>
            </a:pPr>
            <a:endParaRPr lang="fr-FR" sz="2800"/>
          </a:p>
          <a:p>
            <a:pPr marL="1168400" lvl="1" indent="-7112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fr-FR" sz="2400"/>
              <a:t>Plexus  cervical profond (2</a:t>
            </a:r>
            <a:r>
              <a:rPr lang="fr-FR" sz="2400" baseline="30000"/>
              <a:t>ème</a:t>
            </a:r>
            <a:r>
              <a:rPr lang="fr-FR" sz="2400"/>
              <a:t> anse entre C2 et C3 ou anse de l’axis)</a:t>
            </a:r>
          </a:p>
        </p:txBody>
      </p:sp>
      <p:sp>
        <p:nvSpPr>
          <p:cNvPr id="3277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F9B163-FB5A-4310-997E-11EDB5AC6D9E}" type="slidenum">
              <a:rPr lang="fr-FR"/>
              <a:pPr/>
              <a:t>18</a:t>
            </a:fld>
            <a:endParaRPr lang="fr-FR"/>
          </a:p>
        </p:txBody>
      </p:sp>
      <p:sp>
        <p:nvSpPr>
          <p:cNvPr id="32775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pré- vertébraux</a:t>
            </a:r>
            <a:r>
              <a:rPr lang="fr-FR" sz="3200" smtClean="0">
                <a:ea typeface="ＭＳ Ｐゴシック" pitchFamily="-84" charset="-128"/>
              </a:rPr>
              <a:t/>
            </a:r>
            <a:br>
              <a:rPr lang="fr-FR" sz="3200" smtClean="0">
                <a:ea typeface="ＭＳ Ｐゴシック" pitchFamily="-84" charset="-128"/>
              </a:rPr>
            </a:br>
            <a:endParaRPr lang="fr-FR" sz="3200" smtClean="0">
              <a:ea typeface="ＭＳ Ｐゴシック" pitchFamily="-84" charset="-128"/>
            </a:endParaRPr>
          </a:p>
        </p:txBody>
      </p:sp>
      <p:pic>
        <p:nvPicPr>
          <p:cNvPr id="33795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76200" y="18288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fr-FR" sz="2800" b="1" i="1"/>
              <a:t>Rapports </a:t>
            </a:r>
            <a:endParaRPr lang="fr-FR" sz="2800"/>
          </a:p>
          <a:p>
            <a:pPr marL="812800" indent="-812800">
              <a:spcBef>
                <a:spcPct val="20000"/>
              </a:spcBef>
              <a:buClr>
                <a:schemeClr val="tx1"/>
              </a:buClr>
            </a:pPr>
            <a:endParaRPr lang="fr-FR" sz="2800"/>
          </a:p>
          <a:p>
            <a:pPr marL="1168400" lvl="1" indent="-7112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fr-FR" sz="2400"/>
              <a:t>Aponévrose pré - vertébrale ou cervicale profonde fixée:</a:t>
            </a:r>
          </a:p>
          <a:p>
            <a:pPr marL="1524000" lvl="2" indent="-6096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fr-FR" sz="2000"/>
              <a:t>En haut: processus basilaire en avant du LCVA</a:t>
            </a:r>
          </a:p>
          <a:p>
            <a:pPr marL="1524000" lvl="2" indent="-6096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fr-FR" sz="2000"/>
              <a:t>En bas: D1</a:t>
            </a:r>
          </a:p>
          <a:p>
            <a:pPr marL="1524000" lvl="2" indent="-60960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fr-FR" sz="2000"/>
              <a:t>Latéralement: tubercules antérieurs des transverses, devient sur les cotés l’aponévrose scalénique</a:t>
            </a:r>
          </a:p>
          <a:p>
            <a:pPr marL="1168400" lvl="1" indent="-7112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fr-FR" sz="2400"/>
              <a:t>Chaîne sympathique cervicale (dédoublement de l’APV)</a:t>
            </a:r>
          </a:p>
        </p:txBody>
      </p:sp>
      <p:sp>
        <p:nvSpPr>
          <p:cNvPr id="337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A843E8-1C17-4906-AE5F-270F24456F4D}" type="slidenum">
              <a:rPr lang="fr-FR"/>
              <a:pPr/>
              <a:t>19</a:t>
            </a:fld>
            <a:endParaRPr lang="fr-FR"/>
          </a:p>
        </p:txBody>
      </p:sp>
      <p:sp>
        <p:nvSpPr>
          <p:cNvPr id="3379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84" charset="-128"/>
              </a:rPr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6477000" cy="4525963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Généralités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Organisation générale du cou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Les muscles antérieurs:</a:t>
            </a:r>
          </a:p>
          <a:p>
            <a:pPr marL="1168400" lvl="1" indent="-711200" eaLnBrk="1" hangingPunct="1"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Région pré vertébrale</a:t>
            </a:r>
          </a:p>
          <a:p>
            <a:pPr marL="1168400" lvl="1" indent="-711200" eaLnBrk="1" hangingPunct="1"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Les autres muscles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Région de la nuque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Biomécanique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Bibliographie</a:t>
            </a:r>
          </a:p>
        </p:txBody>
      </p:sp>
      <p:pic>
        <p:nvPicPr>
          <p:cNvPr id="1638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D7F412-A0DB-4D27-AD32-EAE73C9E1C7F}" type="slidenum">
              <a:rPr lang="fr-FR"/>
              <a:pPr/>
              <a:t>2</a:t>
            </a:fld>
            <a:endParaRPr lang="fr-FR"/>
          </a:p>
        </p:txBody>
      </p:sp>
      <p:sp>
        <p:nvSpPr>
          <p:cNvPr id="1639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58658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A802C-F1CB-4813-8295-DDC26C4B01F5}" type="slidenum">
              <a:rPr lang="fr-FR"/>
              <a:pPr/>
              <a:t>20</a:t>
            </a:fld>
            <a:endParaRPr lang="fr-FR"/>
          </a:p>
        </p:txBody>
      </p:sp>
      <p:sp>
        <p:nvSpPr>
          <p:cNvPr id="3482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48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III.    Les muscles antérieurs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01000" cy="5257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Région pré vertébrale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fr-FR" sz="4000" smtClean="0">
              <a:ea typeface="ＭＳ Ｐゴシック" pitchFamily="-84" charset="-128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fr-FR" sz="3200" smtClean="0">
                <a:ea typeface="ＭＳ Ｐゴシック" pitchFamily="-84" charset="-128"/>
              </a:rPr>
              <a:t>Constitution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fr-FR" sz="3200" smtClean="0">
              <a:ea typeface="ＭＳ Ｐゴシック" pitchFamily="-84" charset="-128"/>
            </a:endParaRPr>
          </a:p>
          <a:p>
            <a:pPr marL="1168400" lvl="1" indent="-711200" eaLnBrk="1" hangingPunct="1">
              <a:lnSpc>
                <a:spcPct val="90000"/>
              </a:lnSpc>
              <a:buFontTx/>
              <a:buNone/>
            </a:pPr>
            <a:endParaRPr lang="fr-FR" sz="2000" smtClean="0">
              <a:ea typeface="ＭＳ Ｐゴシック" pitchFamily="-84" charset="-128"/>
            </a:endParaRPr>
          </a:p>
          <a:p>
            <a:pPr marL="812800" indent="-812800" eaLnBrk="1" hangingPunct="1">
              <a:lnSpc>
                <a:spcPct val="90000"/>
              </a:lnSpc>
              <a:buFont typeface="Wingdings" pitchFamily="-84" charset="2"/>
              <a:buChar char="Ø"/>
            </a:pPr>
            <a:r>
              <a:rPr lang="fr-FR" sz="2400" u="sng" smtClean="0">
                <a:ea typeface="ＭＳ Ｐゴシック" pitchFamily="-84" charset="-128"/>
              </a:rPr>
              <a:t>Loge latérale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Char char="-"/>
            </a:pPr>
            <a:r>
              <a:rPr lang="fr-FR" sz="20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Char char="-"/>
            </a:pPr>
            <a:r>
              <a:rPr lang="fr-FR" sz="2000" smtClean="0">
                <a:ea typeface="ＭＳ Ｐゴシック" pitchFamily="-84" charset="-128"/>
              </a:rPr>
              <a:t>Rapports étroits avec plexus cervical, plexus brachial, le pédicule vertébral (canal transversaire)</a:t>
            </a:r>
          </a:p>
        </p:txBody>
      </p:sp>
      <p:pic>
        <p:nvPicPr>
          <p:cNvPr id="3584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0D0570-1567-4A1E-9467-9375BF06CE82}" type="slidenum">
              <a:rPr lang="fr-FR"/>
              <a:pPr/>
              <a:t>21</a:t>
            </a:fld>
            <a:endParaRPr lang="fr-FR"/>
          </a:p>
        </p:txBody>
      </p:sp>
      <p:sp>
        <p:nvSpPr>
          <p:cNvPr id="3584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64538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Latéralement aux muscles loge antérieure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Masse musculaire importante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Entre apophyses transverses cervicales et K1, K2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3 muscles scalènes divisés en 2 parties:</a:t>
            </a:r>
          </a:p>
          <a:p>
            <a:pPr lvl="1" eaLnBrk="1" hangingPunct="1">
              <a:lnSpc>
                <a:spcPct val="90000"/>
              </a:lnSpc>
              <a:buFont typeface="Wingdings" pitchFamily="-84" charset="2"/>
              <a:buChar char="ü"/>
            </a:pPr>
            <a:r>
              <a:rPr lang="fr-FR" smtClean="0">
                <a:ea typeface="ＭＳ Ｐゴシック" pitchFamily="-84" charset="-128"/>
              </a:rPr>
              <a:t>Partie antérieure</a:t>
            </a:r>
          </a:p>
          <a:p>
            <a:pPr lvl="1" eaLnBrk="1" hangingPunct="1">
              <a:lnSpc>
                <a:spcPct val="90000"/>
              </a:lnSpc>
              <a:buFont typeface="Wingdings" pitchFamily="-84" charset="2"/>
              <a:buChar char="ü"/>
            </a:pPr>
            <a:r>
              <a:rPr lang="fr-FR" smtClean="0">
                <a:ea typeface="ＭＳ Ｐゴシック" pitchFamily="-84" charset="-128"/>
              </a:rPr>
              <a:t>Partie postérieure</a:t>
            </a:r>
          </a:p>
        </p:txBody>
      </p:sp>
      <p:pic>
        <p:nvPicPr>
          <p:cNvPr id="36867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68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24239-218E-4796-A21D-D698CE2F06D0}" type="slidenum">
              <a:rPr lang="fr-FR"/>
              <a:pPr/>
              <a:t>22</a:t>
            </a:fld>
            <a:endParaRPr lang="fr-FR"/>
          </a:p>
        </p:txBody>
      </p:sp>
      <p:sp>
        <p:nvSpPr>
          <p:cNvPr id="3687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828800"/>
            <a:ext cx="8366125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84" charset="2"/>
              <a:buChar char="ü"/>
            </a:pPr>
            <a:r>
              <a:rPr lang="fr-FR" sz="3200" smtClean="0">
                <a:ea typeface="ＭＳ Ｐゴシック" pitchFamily="-84" charset="-128"/>
              </a:rPr>
              <a:t> Partie antérieure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sz="3200" smtClean="0">
              <a:ea typeface="ＭＳ Ｐゴシック" pitchFamily="-8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Muscle scalène antérieur</a:t>
            </a:r>
          </a:p>
          <a:p>
            <a:pPr lvl="2" eaLnBrk="1" hangingPunct="1">
              <a:lnSpc>
                <a:spcPct val="90000"/>
              </a:lnSpc>
            </a:pPr>
            <a:endParaRPr lang="fr-FR" smtClean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-84" charset="2"/>
              <a:buChar char="ü"/>
            </a:pPr>
            <a:r>
              <a:rPr lang="fr-FR" sz="3200" smtClean="0">
                <a:ea typeface="ＭＳ Ｐゴシック" pitchFamily="-84" charset="-128"/>
              </a:rPr>
              <a:t> Partie postérieure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fr-FR" sz="3200" smtClean="0">
              <a:ea typeface="ＭＳ Ｐゴシック" pitchFamily="-8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Muscle scalène moyen</a:t>
            </a:r>
          </a:p>
          <a:p>
            <a:pPr lvl="2"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Muscle scalène postérieur</a:t>
            </a:r>
          </a:p>
          <a:p>
            <a:pPr lvl="2" eaLnBrk="1" hangingPunct="1">
              <a:lnSpc>
                <a:spcPct val="90000"/>
              </a:lnSpc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37891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78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63D09E-DF84-4E15-854B-16049A49C172}" type="slidenum">
              <a:rPr lang="fr-FR"/>
              <a:pPr/>
              <a:t>23</a:t>
            </a:fld>
            <a:endParaRPr lang="fr-FR"/>
          </a:p>
        </p:txBody>
      </p:sp>
      <p:sp>
        <p:nvSpPr>
          <p:cNvPr id="3789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8763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 Muscle scalène antérieur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Origine</a:t>
            </a:r>
            <a:r>
              <a:rPr lang="fr-FR" smtClean="0">
                <a:ea typeface="ＭＳ Ｐゴシック" pitchFamily="-84" charset="-128"/>
              </a:rPr>
              <a:t>: tubercules antérieurs des apophyses transverses de C3, C4, C5, C6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Trajet</a:t>
            </a:r>
            <a:r>
              <a:rPr lang="fr-FR" smtClean="0">
                <a:ea typeface="ＭＳ Ｐゴシック" pitchFamily="-84" charset="-128"/>
              </a:rPr>
              <a:t>: 4 faisceaux puis corps musculaire oblique en bas, en avant et dehors vers la base du cou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Terminaison</a:t>
            </a:r>
            <a:r>
              <a:rPr lang="fr-FR" smtClean="0">
                <a:ea typeface="ＭＳ Ｐゴシック" pitchFamily="-84" charset="-128"/>
              </a:rPr>
              <a:t>: tubercule de Lisfranc (face sup. K1)</a:t>
            </a:r>
          </a:p>
          <a:p>
            <a:pPr eaLnBrk="1" hangingPunct="1">
              <a:lnSpc>
                <a:spcPct val="90000"/>
              </a:lnSpc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38915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89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2D286-61DE-4F69-B2DB-8527B5562CEB}" type="slidenum">
              <a:rPr lang="fr-FR"/>
              <a:pPr/>
              <a:t>24</a:t>
            </a:fld>
            <a:endParaRPr lang="fr-FR"/>
          </a:p>
        </p:txBody>
      </p:sp>
      <p:sp>
        <p:nvSpPr>
          <p:cNvPr id="3891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8763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 Muscle scalène moyen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Origine</a:t>
            </a:r>
            <a:r>
              <a:rPr lang="fr-FR" smtClean="0">
                <a:ea typeface="ＭＳ Ｐゴシック" pitchFamily="-84" charset="-128"/>
              </a:rPr>
              <a:t>: tubercules antérieurs des apophyses transverses de C2, C3, C4, C5, C6, C7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Trajet</a:t>
            </a:r>
            <a:r>
              <a:rPr lang="fr-FR" smtClean="0">
                <a:ea typeface="ＭＳ Ｐゴシック" pitchFamily="-84" charset="-128"/>
              </a:rPr>
              <a:t>: corps musculaire oblique en bas, en arrière et latéralement par rapport au SA; délimite avec le SA le hiatus inter- scalénique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Terminaison</a:t>
            </a:r>
            <a:r>
              <a:rPr lang="fr-FR" smtClean="0">
                <a:ea typeface="ＭＳ Ｐゴシック" pitchFamily="-84" charset="-128"/>
              </a:rPr>
              <a:t>: en arrière et en dehors du tubercule de Lisfranc (face sup. K1)</a:t>
            </a:r>
          </a:p>
          <a:p>
            <a:pPr eaLnBrk="1" hangingPunct="1">
              <a:lnSpc>
                <a:spcPct val="90000"/>
              </a:lnSpc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39939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DF34DE-17CF-448C-8374-C5493F3865DA}" type="slidenum">
              <a:rPr lang="fr-FR"/>
              <a:pPr/>
              <a:t>25</a:t>
            </a:fld>
            <a:endParaRPr lang="fr-FR"/>
          </a:p>
        </p:txBody>
      </p:sp>
      <p:sp>
        <p:nvSpPr>
          <p:cNvPr id="3994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8763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i="1" smtClean="0">
                <a:ea typeface="ＭＳ Ｐゴシック" pitchFamily="-84" charset="-128"/>
              </a:rPr>
              <a:t> Muscle scalène postérieur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Origine</a:t>
            </a:r>
            <a:r>
              <a:rPr lang="fr-FR" smtClean="0">
                <a:ea typeface="ＭＳ Ｐゴシック" pitchFamily="-84" charset="-128"/>
              </a:rPr>
              <a:t>: tubercules postérieurs des apophyses transverses de C4, C5, C6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Trajet</a:t>
            </a:r>
            <a:r>
              <a:rPr lang="fr-FR" smtClean="0">
                <a:ea typeface="ＭＳ Ｐゴシック" pitchFamily="-84" charset="-128"/>
              </a:rPr>
              <a:t>: corps musculaire oblique en bas collé au SM (plus oblique, plus long, plus postérieur que le SM)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fr-FR" u="sng" smtClean="0">
                <a:ea typeface="ＭＳ Ｐゴシック" pitchFamily="-84" charset="-128"/>
              </a:rPr>
              <a:t>Terminaison</a:t>
            </a:r>
            <a:r>
              <a:rPr lang="fr-FR" smtClean="0">
                <a:ea typeface="ＭＳ Ｐゴシック" pitchFamily="-84" charset="-128"/>
              </a:rPr>
              <a:t>: bord supérieur de la face externe de K2</a:t>
            </a:r>
          </a:p>
          <a:p>
            <a:pPr eaLnBrk="1" hangingPunct="1">
              <a:lnSpc>
                <a:spcPct val="90000"/>
              </a:lnSpc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40963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409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F8D0F4-5810-49D1-A029-94880FF91C30}" type="slidenum">
              <a:rPr lang="fr-FR"/>
              <a:pPr/>
              <a:t>26</a:t>
            </a:fld>
            <a:endParaRPr lang="fr-FR"/>
          </a:p>
        </p:txBody>
      </p:sp>
      <p:sp>
        <p:nvSpPr>
          <p:cNvPr id="4096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ag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58658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AB3DA7-9677-4F8D-BF7E-950263378658}" type="slidenum">
              <a:rPr lang="fr-FR"/>
              <a:pPr/>
              <a:t>27</a:t>
            </a:fld>
            <a:endParaRPr lang="fr-FR"/>
          </a:p>
        </p:txBody>
      </p:sp>
      <p:sp>
        <p:nvSpPr>
          <p:cNvPr id="4198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ag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057400"/>
            <a:ext cx="4114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6000" y="152400"/>
            <a:ext cx="340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4E164E-5462-4A9C-847F-23D58EC85288}" type="slidenum">
              <a:rPr lang="fr-FR"/>
              <a:pPr/>
              <a:t>28</a:t>
            </a:fld>
            <a:endParaRPr lang="fr-FR"/>
          </a:p>
        </p:txBody>
      </p:sp>
      <p:sp>
        <p:nvSpPr>
          <p:cNvPr id="4301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6576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u="sng" smtClean="0">
                <a:ea typeface="ＭＳ Ｐゴシック" pitchFamily="-84" charset="-128"/>
              </a:rPr>
              <a:t>Innervation</a:t>
            </a:r>
          </a:p>
          <a:p>
            <a:pPr lvl="1"/>
            <a:r>
              <a:rPr lang="fr-FR" smtClean="0">
                <a:ea typeface="ＭＳ Ｐゴシック" pitchFamily="-84" charset="-128"/>
              </a:rPr>
              <a:t>Filets du plexus cervical et du plexus brachial (C3, C4, C5, C6)</a:t>
            </a:r>
          </a:p>
          <a:p>
            <a:pPr lvl="1"/>
            <a:endParaRPr lang="fr-FR" smtClean="0">
              <a:ea typeface="ＭＳ Ｐゴシック" pitchFamily="-84" charset="-128"/>
            </a:endParaRPr>
          </a:p>
          <a:p>
            <a:r>
              <a:rPr lang="fr-FR" sz="2800" u="sng" smtClean="0">
                <a:ea typeface="ＭＳ Ｐゴシック" pitchFamily="-84" charset="-128"/>
              </a:rPr>
              <a:t>Action</a:t>
            </a:r>
          </a:p>
          <a:p>
            <a:pPr lvl="1"/>
            <a:r>
              <a:rPr lang="fr-FR" smtClean="0">
                <a:ea typeface="ＭＳ Ｐゴシック" pitchFamily="-84" charset="-128"/>
              </a:rPr>
              <a:t>Point d’appui sur les côtes: inflexion latérale de la tête</a:t>
            </a:r>
          </a:p>
          <a:p>
            <a:pPr lvl="1"/>
            <a:r>
              <a:rPr lang="fr-FR" smtClean="0">
                <a:ea typeface="ＭＳ Ｐゴシック" pitchFamily="-84" charset="-128"/>
              </a:rPr>
              <a:t>Point d’appui sur le rachis cervical: élévation de K1, K2: inspirateurs accessoires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pic>
        <p:nvPicPr>
          <p:cNvPr id="4403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3129C1-067B-4616-92D1-0854C6DCA448}" type="slidenum">
              <a:rPr lang="fr-FR"/>
              <a:pPr/>
              <a:t>29</a:t>
            </a:fld>
            <a:endParaRPr lang="fr-FR"/>
          </a:p>
        </p:txBody>
      </p:sp>
      <p:sp>
        <p:nvSpPr>
          <p:cNvPr id="4403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52400"/>
          </a:xfrm>
        </p:spPr>
        <p:txBody>
          <a:bodyPr/>
          <a:lstStyle/>
          <a:p>
            <a:pPr marL="1117600" indent="-1117600" eaLnBrk="1" hangingPunct="1">
              <a:buFontTx/>
              <a:buAutoNum type="romanUcPeriod"/>
            </a:pPr>
            <a:r>
              <a:rPr lang="fr-FR" smtClean="0">
                <a:ea typeface="ＭＳ Ｐゴシック" pitchFamily="-84" charset="-128"/>
              </a:rPr>
              <a:t>Généralités</a:t>
            </a:r>
            <a:br>
              <a:rPr lang="fr-FR" smtClean="0">
                <a:ea typeface="ＭＳ Ｐゴシック" pitchFamily="-84" charset="-128"/>
              </a:rPr>
            </a:br>
            <a:endParaRPr lang="fr-FR" smtClean="0">
              <a:ea typeface="ＭＳ Ｐゴシック" pitchFamily="-8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Muscles moteurs du cou et des épaules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fr-FR" sz="2400" i="1" smtClean="0">
                <a:solidFill>
                  <a:srgbClr val="FF0000"/>
                </a:solidFill>
                <a:ea typeface="ＭＳ Ｐゴシック" pitchFamily="-84" charset="-128"/>
              </a:rPr>
              <a:t>(hors peaucier du cou, muscle occipital et muscles de la loge viscérale) 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Stature de la tête et soutien de la ceinture scapulaire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			Enormes tensions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Important rapport avec la moelle épinière protégée par le rachis cervical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Importants rapports vasculo nerveux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Proximité de la loge viscérale </a:t>
            </a:r>
          </a:p>
          <a:p>
            <a:pPr marL="1168400" lvl="1" indent="-711200" eaLnBrk="1" hangingPunct="1">
              <a:lnSpc>
                <a:spcPct val="80000"/>
              </a:lnSpc>
            </a:pPr>
            <a:r>
              <a:rPr lang="fr-FR" sz="2400" smtClean="0">
                <a:ea typeface="ＭＳ Ｐゴシック" pitchFamily="-84" charset="-128"/>
              </a:rPr>
              <a:t>Conduits aériens et digestifs</a:t>
            </a:r>
          </a:p>
          <a:p>
            <a:pPr marL="1168400" lvl="1" indent="-711200" eaLnBrk="1" hangingPunct="1">
              <a:lnSpc>
                <a:spcPct val="80000"/>
              </a:lnSpc>
            </a:pPr>
            <a:r>
              <a:rPr lang="fr-FR" sz="2400" smtClean="0">
                <a:ea typeface="ＭＳ Ｐゴシック" pitchFamily="-84" charset="-128"/>
              </a:rPr>
              <a:t>Corps thyroïdien 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2743200" y="3552825"/>
            <a:ext cx="671513" cy="333375"/>
          </a:xfrm>
          <a:prstGeom prst="rightArrow">
            <a:avLst>
              <a:gd name="adj1" fmla="val 50000"/>
              <a:gd name="adj2" fmla="val 50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3" name="Picture 8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DDB6D7-0979-443C-A9B1-321C5F60BB87}" type="slidenum">
              <a:rPr lang="fr-FR"/>
              <a:pPr/>
              <a:t>3</a:t>
            </a:fld>
            <a:endParaRPr lang="fr-FR"/>
          </a:p>
        </p:txBody>
      </p:sp>
      <p:sp>
        <p:nvSpPr>
          <p:cNvPr id="174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8956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Rapports</a:t>
            </a:r>
          </a:p>
          <a:p>
            <a:pPr marL="971550" lvl="1" indent="-514350"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En haut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avant: espace sous parotidien postérieur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dedans: canal transversaire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dehors: recouverts par SCM et splénius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sp>
        <p:nvSpPr>
          <p:cNvPr id="45060" name="Espace réservé du contenu 2"/>
          <p:cNvSpPr txBox="1">
            <a:spLocks/>
          </p:cNvSpPr>
          <p:nvPr/>
        </p:nvSpPr>
        <p:spPr bwMode="auto">
          <a:xfrm>
            <a:off x="381000" y="1143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Demi cône musculaire avec sommet (transverse de l’axis) et base (partie haute du thorax)</a:t>
            </a:r>
          </a:p>
        </p:txBody>
      </p:sp>
      <p:pic>
        <p:nvPicPr>
          <p:cNvPr id="45061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AD3A25-EB0C-41EC-962A-279851A747CE}" type="slidenum">
              <a:rPr lang="fr-FR"/>
              <a:pPr/>
              <a:t>30</a:t>
            </a:fld>
            <a:endParaRPr lang="fr-FR"/>
          </a:p>
        </p:txBody>
      </p:sp>
      <p:sp>
        <p:nvSpPr>
          <p:cNvPr id="45063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Rapports</a:t>
            </a:r>
          </a:p>
          <a:p>
            <a:pPr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971550" lvl="1" indent="-514350">
              <a:buFontTx/>
              <a:buNone/>
            </a:pPr>
            <a:r>
              <a:rPr lang="fr-FR" smtClean="0">
                <a:ea typeface="ＭＳ Ｐゴシック" pitchFamily="-84" charset="-128"/>
              </a:rPr>
              <a:t>2. Partie moyenne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Entre SA et SM, racines du plexus cervical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avant du SA: Nerf phrénique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dedans: Vaisseaux jugulo - carotidiens, le sympathique cervical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dehors: Omo- hyoïdien, SCM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arrière: Angulaire de l’omoplate </a:t>
            </a:r>
            <a:r>
              <a:rPr lang="fr-FR" i="1" smtClean="0">
                <a:ea typeface="ＭＳ Ｐゴシック" pitchFamily="-84" charset="-128"/>
              </a:rPr>
              <a:t>(élévation de la scapula) </a:t>
            </a:r>
            <a:r>
              <a:rPr lang="fr-FR" smtClean="0">
                <a:ea typeface="ＭＳ Ｐゴシック" pitchFamily="-84" charset="-128"/>
              </a:rPr>
              <a:t>(nuque)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pic>
        <p:nvPicPr>
          <p:cNvPr id="4608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0E8226-EAD1-470F-9782-49665FECD4C0}" type="slidenum">
              <a:rPr lang="fr-FR"/>
              <a:pPr/>
              <a:t>31</a:t>
            </a:fld>
            <a:endParaRPr lang="fr-FR"/>
          </a:p>
        </p:txBody>
      </p:sp>
      <p:sp>
        <p:nvSpPr>
          <p:cNvPr id="4608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7244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Rapports</a:t>
            </a:r>
          </a:p>
          <a:p>
            <a:pPr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971550" lvl="1" indent="-514350">
              <a:buFontTx/>
              <a:buNone/>
            </a:pPr>
            <a:r>
              <a:rPr lang="fr-FR" smtClean="0">
                <a:ea typeface="ＭＳ Ｐゴシック" pitchFamily="-84" charset="-128"/>
              </a:rPr>
              <a:t>3. En bas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Les scalènes s’écartent des muscles de la loge antérieure à partir du tubercule de Chassaignac (C6)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dedans: dôme pleural, artère vertébrale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avant du SA: veine sous – clavière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Hiatus inter – scalénique: artère sous – clavière et racines du plexus brachial</a:t>
            </a:r>
          </a:p>
          <a:p>
            <a:pPr marL="1371600" lvl="2" indent="-51435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En arrière du SP: angulaire de l’omoplate, trapèze (nuque)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553200" cy="3810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smtClean="0">
                <a:solidFill>
                  <a:srgbClr val="FF0000"/>
                </a:solidFill>
                <a:ea typeface="ＭＳ Ｐゴシック" pitchFamily="-84" charset="-128"/>
              </a:rPr>
              <a:t>Muscles scalènes</a:t>
            </a:r>
            <a:endParaRPr lang="fr-FR" sz="3200" smtClean="0">
              <a:ea typeface="ＭＳ Ｐゴシック" pitchFamily="-84" charset="-128"/>
            </a:endParaRPr>
          </a:p>
        </p:txBody>
      </p:sp>
      <p:pic>
        <p:nvPicPr>
          <p:cNvPr id="4710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AF0F26-11E0-4371-A623-CE1236BAA787}" type="slidenum">
              <a:rPr lang="fr-FR"/>
              <a:pPr/>
              <a:t>32</a:t>
            </a:fld>
            <a:endParaRPr lang="fr-FR"/>
          </a:p>
        </p:txBody>
      </p:sp>
      <p:sp>
        <p:nvSpPr>
          <p:cNvPr id="4711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3963" y="152400"/>
            <a:ext cx="76152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76200"/>
            <a:ext cx="92868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38909F-F0FE-4FCC-AD6D-536A635C3569}" type="slidenum">
              <a:rPr lang="fr-FR"/>
              <a:pPr/>
              <a:t>33</a:t>
            </a:fld>
            <a:endParaRPr lang="fr-FR"/>
          </a:p>
        </p:txBody>
      </p:sp>
      <p:sp>
        <p:nvSpPr>
          <p:cNvPr id="4813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Pour mémoire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19812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Plexus cervical: racines de C1 à C4</a:t>
            </a:r>
          </a:p>
          <a:p>
            <a:endParaRPr lang="fr-FR" smtClean="0">
              <a:ea typeface="ＭＳ Ｐゴシック" pitchFamily="-84" charset="-128"/>
            </a:endParaRPr>
          </a:p>
          <a:p>
            <a:r>
              <a:rPr lang="fr-FR" smtClean="0">
                <a:ea typeface="ＭＳ Ｐゴシック" pitchFamily="-84" charset="-128"/>
              </a:rPr>
              <a:t>Plexus brachial: racines de C5 à D1</a:t>
            </a:r>
          </a:p>
        </p:txBody>
      </p:sp>
      <p:pic>
        <p:nvPicPr>
          <p:cNvPr id="4915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4D5734-37A4-4DD8-822D-8CBAB0583B80}" type="slidenum">
              <a:rPr lang="fr-FR"/>
              <a:pPr/>
              <a:t>34</a:t>
            </a:fld>
            <a:endParaRPr lang="fr-FR"/>
          </a:p>
        </p:txBody>
      </p:sp>
      <p:sp>
        <p:nvSpPr>
          <p:cNvPr id="4915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III.    Les muscles antérieurs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685800"/>
          </a:xfrm>
        </p:spPr>
        <p:txBody>
          <a:bodyPr/>
          <a:lstStyle/>
          <a:p>
            <a:pPr marL="812800" indent="-812800" eaLnBrk="1" hangingPunct="1">
              <a:buFontTx/>
              <a:buAutoNum type="arabicPeriod" startAt="2"/>
            </a:pPr>
            <a:r>
              <a:rPr lang="fr-FR" smtClean="0">
                <a:ea typeface="ＭＳ Ｐゴシック" pitchFamily="-84" charset="-128"/>
              </a:rPr>
              <a:t>Les autres muscles</a:t>
            </a:r>
          </a:p>
        </p:txBody>
      </p:sp>
      <p:pic>
        <p:nvPicPr>
          <p:cNvPr id="5018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609600" y="1828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3200" b="1" i="1"/>
              <a:t> Muscle sterno- cleïdo- mastoïdien</a:t>
            </a:r>
            <a:endParaRPr lang="fr-FR" sz="32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Muscle du plan superficiel de la limite latérale de la région carotidienne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Véritable plan de couverture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Large, puissant, forme quadrilatère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Contenu dans un dédoublement de l’aponévrose cervicale superficielle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3 faisceaux disposés en 2 couches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-84" charset="2"/>
              <a:buNone/>
            </a:pPr>
            <a:r>
              <a:rPr lang="fr-FR" sz="2400"/>
              <a:t>1- Couche superficielle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-84" charset="2"/>
              <a:buNone/>
            </a:pPr>
            <a:r>
              <a:rPr lang="fr-FR" sz="2400"/>
              <a:t>2- Couche profonde</a:t>
            </a:r>
            <a:endParaRPr lang="fr-FR" sz="2800"/>
          </a:p>
        </p:txBody>
      </p:sp>
      <p:sp>
        <p:nvSpPr>
          <p:cNvPr id="5018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614ABD-8F82-4499-A79E-AEA8541E26D9}" type="slidenum">
              <a:rPr lang="fr-FR"/>
              <a:pPr/>
              <a:t>35</a:t>
            </a:fld>
            <a:endParaRPr lang="fr-FR"/>
          </a:p>
        </p:txBody>
      </p:sp>
      <p:sp>
        <p:nvSpPr>
          <p:cNvPr id="5018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1524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 smtClean="0">
                <a:solidFill>
                  <a:srgbClr val="FF0000"/>
                </a:solidFill>
                <a:ea typeface="ＭＳ Ｐゴシック" pitchFamily="-84" charset="-128"/>
              </a:rPr>
              <a:t> Muscle sterno- cleïdo- mastoïdien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001000" cy="4572000"/>
          </a:xfrm>
        </p:spPr>
        <p:txBody>
          <a:bodyPr/>
          <a:lstStyle/>
          <a:p>
            <a:pPr marL="812800" indent="-812800" eaLnBrk="1" hangingPunct="1"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Couche profonde: </a:t>
            </a:r>
            <a:r>
              <a:rPr lang="fr-FR" sz="2800" smtClean="0">
                <a:ea typeface="ＭＳ Ｐゴシック" pitchFamily="-84" charset="-128"/>
              </a:rPr>
              <a:t>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cleïdo- mastoïdien</a:t>
            </a:r>
          </a:p>
          <a:p>
            <a:pPr marL="812800" indent="-812800" eaLnBrk="1" hangingPunct="1">
              <a:buFontTx/>
              <a:buAutoNum type="arabicPeriod"/>
            </a:pPr>
            <a:endParaRPr lang="fr-FR" sz="2800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 marL="812800" indent="-812800" eaLnBrk="1" hangingPunct="1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Origine</a:t>
            </a:r>
            <a:r>
              <a:rPr lang="fr-FR" sz="2800" smtClean="0">
                <a:ea typeface="ＭＳ Ｐゴシック" pitchFamily="-84" charset="-128"/>
              </a:rPr>
              <a:t>: face postéro- supérieure de la clavicule</a:t>
            </a:r>
          </a:p>
          <a:p>
            <a:pPr marL="812800" indent="-812800" eaLnBrk="1" hangingPunct="1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Trajet</a:t>
            </a:r>
            <a:r>
              <a:rPr lang="fr-FR" sz="2800" smtClean="0">
                <a:ea typeface="ＭＳ Ｐゴシック" pitchFamily="-84" charset="-128"/>
              </a:rPr>
              <a:t>: corps musculaire rectangulaire épais vertical vers le haut sous la couche superficielle</a:t>
            </a:r>
          </a:p>
          <a:p>
            <a:pPr marL="812800" indent="-812800" eaLnBrk="1" hangingPunct="1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Terminaison</a:t>
            </a:r>
            <a:r>
              <a:rPr lang="fr-FR" sz="2800" smtClean="0">
                <a:ea typeface="ＭＳ Ｐゴシック" pitchFamily="-84" charset="-128"/>
              </a:rPr>
              <a:t>: épais tendon sur la face ant. et le bord ant du processus mastoïdien </a:t>
            </a: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5120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0564C3-A463-4777-A372-7A85FC1E41A9}" type="slidenum">
              <a:rPr lang="fr-FR"/>
              <a:pPr/>
              <a:t>36</a:t>
            </a:fld>
            <a:endParaRPr lang="fr-FR"/>
          </a:p>
        </p:txBody>
      </p:sp>
      <p:sp>
        <p:nvSpPr>
          <p:cNvPr id="5120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fr-FR" smtClean="0">
                <a:ea typeface="ＭＳ Ｐゴシック" pitchFamily="-84" charset="-128"/>
              </a:rPr>
              <a:t>Couche superficielle</a:t>
            </a:r>
          </a:p>
          <a:p>
            <a:pPr marL="609600" indent="-6096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609600" indent="-609600"/>
            <a:r>
              <a:rPr lang="fr-FR" sz="2800" b="1" smtClean="0">
                <a:ea typeface="ＭＳ Ｐゴシック" pitchFamily="-84" charset="-128"/>
              </a:rPr>
              <a:t>En avant</a:t>
            </a:r>
            <a:r>
              <a:rPr lang="fr-FR" sz="2800" smtClean="0">
                <a:ea typeface="ＭＳ Ｐゴシック" pitchFamily="-84" charset="-128"/>
              </a:rPr>
              <a:t>: 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sterno- mastoïdien</a:t>
            </a:r>
          </a:p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Origine</a:t>
            </a:r>
            <a:r>
              <a:rPr lang="fr-FR" sz="2800" smtClean="0">
                <a:ea typeface="ＭＳ Ｐゴシック" pitchFamily="-84" charset="-128"/>
              </a:rPr>
              <a:t>: tendon puissant sur face ant du manubrium sternal</a:t>
            </a:r>
          </a:p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Trajet</a:t>
            </a:r>
            <a:r>
              <a:rPr lang="fr-FR" sz="2800" smtClean="0">
                <a:ea typeface="ＭＳ Ｐゴシック" pitchFamily="-84" charset="-128"/>
              </a:rPr>
              <a:t>: oblique en haut et arrière </a:t>
            </a:r>
          </a:p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Terminaison</a:t>
            </a:r>
            <a:r>
              <a:rPr lang="fr-FR" sz="2800" smtClean="0">
                <a:ea typeface="ＭＳ Ｐゴシック" pitchFamily="-84" charset="-128"/>
              </a:rPr>
              <a:t>: aponévrose mince résistante sur bord ant et la base de la mastoïde</a:t>
            </a:r>
          </a:p>
          <a:p>
            <a:pPr lvl="2"/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52227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533400" y="457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>
                <a:solidFill>
                  <a:srgbClr val="FF0000"/>
                </a:solidFill>
              </a:rPr>
              <a:t> Muscle sterno- cleïdo- mastoïdien</a:t>
            </a:r>
          </a:p>
        </p:txBody>
      </p:sp>
      <p:sp>
        <p:nvSpPr>
          <p:cNvPr id="522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AACC9-9B66-4B52-9401-21A8EC6B1A51}" type="slidenum">
              <a:rPr lang="fr-FR"/>
              <a:pPr/>
              <a:t>37</a:t>
            </a:fld>
            <a:endParaRPr lang="fr-FR"/>
          </a:p>
        </p:txBody>
      </p:sp>
      <p:sp>
        <p:nvSpPr>
          <p:cNvPr id="5223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fr-FR" smtClean="0">
                <a:ea typeface="ＭＳ Ｐゴシック" pitchFamily="-84" charset="-128"/>
              </a:rPr>
              <a:t>Couche superficielle</a:t>
            </a:r>
          </a:p>
          <a:p>
            <a:pPr marL="609600" indent="-6096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609600" indent="-609600"/>
            <a:r>
              <a:rPr lang="fr-FR" sz="2600" b="1" smtClean="0">
                <a:ea typeface="ＭＳ Ｐゴシック" pitchFamily="-84" charset="-128"/>
              </a:rPr>
              <a:t>En arrière</a:t>
            </a:r>
            <a:r>
              <a:rPr lang="fr-FR" sz="2600" smtClean="0">
                <a:ea typeface="ＭＳ Ｐゴシック" pitchFamily="-84" charset="-128"/>
              </a:rPr>
              <a:t>: le </a:t>
            </a:r>
            <a:r>
              <a:rPr lang="fr-FR" sz="2600" smtClean="0">
                <a:solidFill>
                  <a:srgbClr val="FF0000"/>
                </a:solidFill>
                <a:ea typeface="ＭＳ Ｐゴシック" pitchFamily="-84" charset="-128"/>
              </a:rPr>
              <a:t>cleïdo- occipital</a:t>
            </a:r>
          </a:p>
          <a:p>
            <a:pPr marL="609600" indent="-609600">
              <a:buFontTx/>
              <a:buChar char="-"/>
            </a:pPr>
            <a:r>
              <a:rPr lang="fr-FR" sz="2600" u="sng" smtClean="0">
                <a:ea typeface="ＭＳ Ｐゴシック" pitchFamily="-84" charset="-128"/>
              </a:rPr>
              <a:t>Origine</a:t>
            </a:r>
            <a:r>
              <a:rPr lang="fr-FR" sz="2600" smtClean="0">
                <a:ea typeface="ＭＳ Ｐゴシック" pitchFamily="-84" charset="-128"/>
              </a:rPr>
              <a:t>: fibres tendineuses épaisses, face supérieure clavicule, en avant de la couche profonde</a:t>
            </a:r>
          </a:p>
          <a:p>
            <a:pPr marL="609600" indent="-609600">
              <a:buFontTx/>
              <a:buChar char="-"/>
            </a:pPr>
            <a:r>
              <a:rPr lang="fr-FR" sz="2600" u="sng" smtClean="0">
                <a:ea typeface="ＭＳ Ｐゴシック" pitchFamily="-84" charset="-128"/>
              </a:rPr>
              <a:t>Trajet</a:t>
            </a:r>
            <a:r>
              <a:rPr lang="fr-FR" sz="2600" smtClean="0">
                <a:ea typeface="ＭＳ Ｐゴシック" pitchFamily="-84" charset="-128"/>
              </a:rPr>
              <a:t>: large, aplati, rectangulaire, oblique en haut et arrière </a:t>
            </a:r>
          </a:p>
          <a:p>
            <a:pPr marL="609600" indent="-609600">
              <a:buFontTx/>
              <a:buChar char="-"/>
            </a:pPr>
            <a:r>
              <a:rPr lang="fr-FR" sz="2600" u="sng" smtClean="0">
                <a:ea typeface="ＭＳ Ｐゴシック" pitchFamily="-84" charset="-128"/>
              </a:rPr>
              <a:t>Terminaison</a:t>
            </a:r>
            <a:r>
              <a:rPr lang="fr-FR" sz="2600" smtClean="0">
                <a:ea typeface="ＭＳ Ｐゴシック" pitchFamily="-84" charset="-128"/>
              </a:rPr>
              <a:t>: mince aponévrose dur les 2/3 externes de la ligne courbe supérieure de l’ occipital, entre trapèze en dedans et sterno- mastoïdien en dehors</a:t>
            </a:r>
          </a:p>
        </p:txBody>
      </p:sp>
      <p:pic>
        <p:nvPicPr>
          <p:cNvPr id="53251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533400" y="457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>
                <a:solidFill>
                  <a:srgbClr val="FF0000"/>
                </a:solidFill>
              </a:rPr>
              <a:t> Muscle sterno- cleïdo- mastoïdien</a:t>
            </a:r>
          </a:p>
        </p:txBody>
      </p:sp>
      <p:sp>
        <p:nvSpPr>
          <p:cNvPr id="532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B2231A-0980-4E17-869C-C36A088788D4}" type="slidenum">
              <a:rPr lang="fr-FR"/>
              <a:pPr/>
              <a:t>38</a:t>
            </a:fld>
            <a:endParaRPr lang="fr-FR"/>
          </a:p>
        </p:txBody>
      </p:sp>
      <p:sp>
        <p:nvSpPr>
          <p:cNvPr id="5325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152400"/>
          </a:xfrm>
        </p:spPr>
        <p:txBody>
          <a:bodyPr/>
          <a:lstStyle/>
          <a:p>
            <a:pPr marL="1117600" indent="-1117600" eaLnBrk="1" hangingPunct="1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 smtClean="0">
                <a:solidFill>
                  <a:srgbClr val="FF0000"/>
                </a:solidFill>
                <a:ea typeface="ＭＳ Ｐゴシック" pitchFamily="-84" charset="-128"/>
              </a:rPr>
              <a:t> Muscle sterno- cleïdo- mastoïdien</a:t>
            </a:r>
          </a:p>
        </p:txBody>
      </p:sp>
      <p:pic>
        <p:nvPicPr>
          <p:cNvPr id="54275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Muscle_sterno-cl%C3%A9ido_mastoidie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441450"/>
            <a:ext cx="44958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 descr="Muscle_sterno-cleido-mastoidien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3001963"/>
            <a:ext cx="47244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A33562-A204-4D1F-9496-A2A6609A0357}" type="slidenum">
              <a:rPr lang="fr-FR"/>
              <a:pPr/>
              <a:t>39</a:t>
            </a:fld>
            <a:endParaRPr lang="fr-FR"/>
          </a:p>
        </p:txBody>
      </p:sp>
      <p:sp>
        <p:nvSpPr>
          <p:cNvPr id="54279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II.    Organisation générale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5334000" cy="51816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Rachis cervical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Région pré vertébrale en avant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Loge viscérale plus en avant 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axe aérien, 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digestif, 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thyroïde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Régions antérieures 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supra hyoïdienne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infra hyoïdienne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Régions latérales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région carotidienne (muscle SCM)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région parotidienne</a:t>
            </a:r>
          </a:p>
          <a:p>
            <a:pPr marL="1168400" lvl="1" indent="-711200" eaLnBrk="1" hangingPunct="1">
              <a:lnSpc>
                <a:spcPct val="90000"/>
              </a:lnSpc>
            </a:pPr>
            <a:r>
              <a:rPr lang="fr-FR" sz="2000" smtClean="0">
                <a:ea typeface="ＭＳ Ｐゴシック" pitchFamily="-84" charset="-128"/>
              </a:rPr>
              <a:t>région sus- claviculaire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fr-FR" sz="2400" smtClean="0">
                <a:ea typeface="ＭＳ Ｐゴシック" pitchFamily="-84" charset="-128"/>
              </a:rPr>
              <a:t>Région postérieure: la nuque</a:t>
            </a:r>
          </a:p>
        </p:txBody>
      </p:sp>
      <p:pic>
        <p:nvPicPr>
          <p:cNvPr id="18436" name="Picture 6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B6E0EF-D025-4384-8738-5B19024178AE}" type="slidenum">
              <a:rPr lang="fr-FR"/>
              <a:pPr/>
              <a:t>4</a:t>
            </a:fld>
            <a:endParaRPr lang="fr-FR"/>
          </a:p>
        </p:txBody>
      </p:sp>
      <p:sp>
        <p:nvSpPr>
          <p:cNvPr id="1843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458200" cy="5105400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Innervation motrice</a:t>
            </a:r>
            <a:r>
              <a:rPr lang="fr-FR" sz="2800" smtClean="0">
                <a:ea typeface="ＭＳ Ｐゴシック" pitchFamily="-84" charset="-128"/>
              </a:rPr>
              <a:t>: branche externe du nerf spinal (XI) qui pénètre le SCM 4cm au- dessous de la mastoïde puis rejoint le trapèze</a:t>
            </a:r>
          </a:p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Action</a:t>
            </a:r>
            <a:r>
              <a:rPr lang="fr-FR" sz="2800" smtClean="0">
                <a:ea typeface="ＭＳ Ｐゴシック" pitchFamily="-84" charset="-128"/>
              </a:rPr>
              <a:t>: 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Point fixe en bas unilatéral: flexion, inclinaison rotation homolatérale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Point fixe en bas bilatéral: flexion de la tête en avant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Point fixe en haut: inspirateur accessoire (sterno- mastoïdien +++)</a:t>
            </a:r>
          </a:p>
        </p:txBody>
      </p:sp>
      <p:pic>
        <p:nvPicPr>
          <p:cNvPr id="55299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533400" y="457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>
                <a:solidFill>
                  <a:srgbClr val="FF0000"/>
                </a:solidFill>
              </a:rPr>
              <a:t> Muscle sterno- cleïdo- mastoïdien</a:t>
            </a:r>
          </a:p>
        </p:txBody>
      </p:sp>
      <p:sp>
        <p:nvSpPr>
          <p:cNvPr id="553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5F1037-BE5F-4771-B609-449394D0FC86}" type="slidenum">
              <a:rPr lang="fr-FR"/>
              <a:pPr/>
              <a:t>40</a:t>
            </a:fld>
            <a:endParaRPr lang="fr-FR"/>
          </a:p>
        </p:txBody>
      </p:sp>
      <p:sp>
        <p:nvSpPr>
          <p:cNvPr id="5530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contenu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610600" cy="3276600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fr-FR" sz="2800" b="1" u="sng" smtClean="0">
                <a:solidFill>
                  <a:srgbClr val="FF0000"/>
                </a:solidFill>
                <a:ea typeface="ＭＳ Ｐゴシック" pitchFamily="-84" charset="-128"/>
              </a:rPr>
              <a:t>Torticolis</a:t>
            </a:r>
            <a:r>
              <a:rPr lang="fr-FR" sz="2800" smtClean="0">
                <a:ea typeface="ＭＳ Ｐゴシック" pitchFamily="-84" charset="-128"/>
              </a:rPr>
              <a:t> = contracture du SCM</a:t>
            </a:r>
          </a:p>
          <a:p>
            <a:pPr marL="609600" indent="-609600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Inclinaison de la tête en rotation (torticolis), latérale (latérocolis), en avant (antérocolis) ou en arrière (rétrocolis)</a:t>
            </a:r>
          </a:p>
          <a:p>
            <a:pPr marL="609600" indent="-609600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Congénital, traumatique, hyperthyroïdie, atteinte et infections du SNC, tumeurs des os, des parties molles du cou </a:t>
            </a:r>
          </a:p>
        </p:txBody>
      </p:sp>
      <p:pic>
        <p:nvPicPr>
          <p:cNvPr id="56323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3400" y="457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>
                <a:solidFill>
                  <a:srgbClr val="FF0000"/>
                </a:solidFill>
              </a:rPr>
              <a:t> Muscle sterno- cleïdo- mastoïdien</a:t>
            </a:r>
          </a:p>
        </p:txBody>
      </p:sp>
      <p:pic>
        <p:nvPicPr>
          <p:cNvPr id="56325" name="Picture 6" descr="torticoli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0875" y="4343400"/>
            <a:ext cx="2828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F4543D-D264-41B9-A067-40236A7E1053}" type="slidenum">
              <a:rPr lang="fr-FR"/>
              <a:pPr/>
              <a:t>41</a:t>
            </a:fld>
            <a:endParaRPr lang="fr-FR"/>
          </a:p>
        </p:txBody>
      </p:sp>
      <p:sp>
        <p:nvSpPr>
          <p:cNvPr id="5632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contenu 2"/>
          <p:cNvSpPr>
            <a:spLocks noGrp="1"/>
          </p:cNvSpPr>
          <p:nvPr>
            <p:ph idx="4294967295"/>
          </p:nvPr>
        </p:nvSpPr>
        <p:spPr>
          <a:xfrm>
            <a:off x="228600" y="2057400"/>
            <a:ext cx="8458200" cy="3276600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Rapports</a:t>
            </a:r>
            <a:r>
              <a:rPr lang="fr-FR" sz="2800" smtClean="0">
                <a:ea typeface="ＭＳ Ｐゴシック" pitchFamily="-84" charset="-128"/>
              </a:rPr>
              <a:t>: les éléments vasculo – nerveux de la gouttière carotidienne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Artère carotide primitive et branches de division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Veine jugulaire interne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Chaîne jugulaire lymphatique</a:t>
            </a:r>
          </a:p>
          <a:p>
            <a:pPr marL="609600" indent="-609600">
              <a:buFontTx/>
              <a:buAutoNum type="alphaLcPeriod"/>
            </a:pPr>
            <a:r>
              <a:rPr lang="fr-FR" sz="2800" smtClean="0">
                <a:ea typeface="ＭＳ Ｐゴシック" pitchFamily="-84" charset="-128"/>
              </a:rPr>
              <a:t>Nerfs vague (X) et hypoglosse (XII)</a:t>
            </a:r>
          </a:p>
        </p:txBody>
      </p:sp>
      <p:pic>
        <p:nvPicPr>
          <p:cNvPr id="57347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533400" y="457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buClr>
                <a:schemeClr val="tx1"/>
              </a:buClr>
              <a:buFont typeface="Wingdings" pitchFamily="-84" charset="2"/>
              <a:buChar char="Ø"/>
            </a:pPr>
            <a:r>
              <a:rPr lang="fr-FR" sz="3200" i="1">
                <a:solidFill>
                  <a:srgbClr val="FF0000"/>
                </a:solidFill>
              </a:rPr>
              <a:t> Muscle sterno- cleïdo- mastoïdien</a:t>
            </a:r>
          </a:p>
        </p:txBody>
      </p:sp>
      <p:sp>
        <p:nvSpPr>
          <p:cNvPr id="573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788FDF-10F5-407F-9504-0AC360E9B3BA}" type="slidenum">
              <a:rPr lang="fr-FR"/>
              <a:pPr/>
              <a:t>42</a:t>
            </a:fld>
            <a:endParaRPr lang="fr-FR"/>
          </a:p>
        </p:txBody>
      </p:sp>
      <p:sp>
        <p:nvSpPr>
          <p:cNvPr id="5735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Imag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0238" y="152400"/>
            <a:ext cx="53387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DF0D79-A257-4F02-82A2-F09D55AF5B92}" type="slidenum">
              <a:rPr lang="fr-FR"/>
              <a:pPr/>
              <a:t>43</a:t>
            </a:fld>
            <a:endParaRPr lang="fr-FR"/>
          </a:p>
        </p:txBody>
      </p:sp>
      <p:sp>
        <p:nvSpPr>
          <p:cNvPr id="5837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Muscles de la nuque</a:t>
            </a:r>
            <a:br>
              <a:rPr lang="fr-FR" sz="4000" smtClean="0">
                <a:ea typeface="ＭＳ Ｐゴシック" pitchFamily="-84" charset="-128"/>
              </a:rPr>
            </a:br>
            <a:endParaRPr lang="fr-FR" sz="4000" smtClean="0">
              <a:ea typeface="ＭＳ Ｐゴシック" pitchFamily="-84" charset="-128"/>
            </a:endParaRPr>
          </a:p>
        </p:txBody>
      </p:sp>
      <p:sp>
        <p:nvSpPr>
          <p:cNvPr id="59395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fr-FR" sz="2800" smtClean="0">
                <a:ea typeface="ＭＳ Ｐゴシック" pitchFamily="-84" charset="-128"/>
              </a:rPr>
              <a:t>Nuque ou région postérieure du cou: ensemble des parties molles situées en arrière du rachis cervical</a:t>
            </a:r>
          </a:p>
          <a:p>
            <a:r>
              <a:rPr lang="fr-FR" sz="2800" smtClean="0">
                <a:ea typeface="ＭＳ Ｐゴシック" pitchFamily="-84" charset="-128"/>
              </a:rPr>
              <a:t>Limites: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haut: écaille de l’occipital (protubérance occipitale externe et ligne courbe occipitale supérieure)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bas, plan horizontal passant par:</a:t>
            </a:r>
          </a:p>
          <a:p>
            <a:pPr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  </a:t>
            </a:r>
            <a:r>
              <a:rPr lang="fr-FR" sz="2400" smtClean="0">
                <a:ea typeface="ＭＳ Ｐゴシック" pitchFamily="-84" charset="-128"/>
              </a:rPr>
              <a:t>1- apophyse épineuse de C7, </a:t>
            </a:r>
          </a:p>
          <a:p>
            <a:pPr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   2- acromion et </a:t>
            </a:r>
          </a:p>
          <a:p>
            <a:pPr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   3- tiers externe de la clavicule</a:t>
            </a:r>
          </a:p>
        </p:txBody>
      </p:sp>
      <p:pic>
        <p:nvPicPr>
          <p:cNvPr id="5939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EAF4AF-3C89-4036-8C1C-6242079B8D08}" type="slidenum">
              <a:rPr lang="fr-FR"/>
              <a:pPr/>
              <a:t>44</a:t>
            </a:fld>
            <a:endParaRPr lang="fr-FR"/>
          </a:p>
        </p:txBody>
      </p:sp>
      <p:sp>
        <p:nvSpPr>
          <p:cNvPr id="5939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Muscles de la nuque</a:t>
            </a:r>
            <a:br>
              <a:rPr lang="fr-FR" sz="4000" smtClean="0">
                <a:ea typeface="ＭＳ Ｐゴシック" pitchFamily="-84" charset="-128"/>
              </a:rPr>
            </a:br>
            <a:endParaRPr lang="fr-FR" sz="4000" smtClean="0">
              <a:ea typeface="ＭＳ Ｐゴシック" pitchFamily="-84" charset="-128"/>
            </a:endParaRPr>
          </a:p>
        </p:txBody>
      </p:sp>
      <p:sp>
        <p:nvSpPr>
          <p:cNvPr id="60419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r>
              <a:rPr lang="fr-FR" sz="2800" smtClean="0">
                <a:ea typeface="ＭＳ Ｐゴシック" pitchFamily="-84" charset="-128"/>
              </a:rPr>
              <a:t>Limites: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dehors: bord ant. des trapèzes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avant: l’arc postérieur de l’atlas et la colonne postérieure du rachis cervical</a:t>
            </a:r>
          </a:p>
          <a:p>
            <a:pPr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r>
              <a:rPr lang="fr-FR" sz="2800" smtClean="0">
                <a:ea typeface="ＭＳ Ｐゴシック" pitchFamily="-84" charset="-128"/>
              </a:rPr>
              <a:t>Répond: 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haut: régions occipito- frontales et mastoïdiennes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En bas: région dorsale</a:t>
            </a:r>
          </a:p>
          <a:p>
            <a:pPr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Latéralement: creux sus- claviculaire en avant, région scapulaire en arrière</a:t>
            </a:r>
          </a:p>
        </p:txBody>
      </p:sp>
      <p:pic>
        <p:nvPicPr>
          <p:cNvPr id="6042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333E7-698F-4720-96CC-4640470F9427}" type="slidenum">
              <a:rPr lang="fr-FR"/>
              <a:pPr/>
              <a:t>45</a:t>
            </a:fld>
            <a:endParaRPr lang="fr-FR"/>
          </a:p>
        </p:txBody>
      </p:sp>
      <p:sp>
        <p:nvSpPr>
          <p:cNvPr id="6042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/>
          </p:cNvSpPr>
          <p:nvPr/>
        </p:nvSpPr>
        <p:spPr bwMode="auto">
          <a:xfrm>
            <a:off x="134938" y="1531938"/>
            <a:ext cx="2303462" cy="40306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000000"/>
                </a:solidFill>
              </a:rPr>
              <a:t>1- </a:t>
            </a:r>
            <a:r>
              <a:rPr lang="fr-FR" sz="1400">
                <a:solidFill>
                  <a:srgbClr val="000000"/>
                </a:solidFill>
              </a:rPr>
              <a:t>muscle long de la tête </a:t>
            </a:r>
          </a:p>
          <a:p>
            <a:r>
              <a:rPr lang="fr-FR" sz="1400">
                <a:solidFill>
                  <a:srgbClr val="000000"/>
                </a:solidFill>
              </a:rPr>
              <a:t>2- fossette naviculaire</a:t>
            </a:r>
          </a:p>
          <a:p>
            <a:r>
              <a:rPr lang="fr-FR" sz="1400">
                <a:solidFill>
                  <a:srgbClr val="000000"/>
                </a:solidFill>
              </a:rPr>
              <a:t>3- droit antérieur de la tête</a:t>
            </a:r>
          </a:p>
          <a:p>
            <a:r>
              <a:rPr lang="fr-FR" sz="1400">
                <a:solidFill>
                  <a:srgbClr val="000000"/>
                </a:solidFill>
              </a:rPr>
              <a:t>4- ligament occipito pharyngien</a:t>
            </a:r>
          </a:p>
          <a:p>
            <a:r>
              <a:rPr lang="fr-FR" sz="1400">
                <a:solidFill>
                  <a:srgbClr val="000000"/>
                </a:solidFill>
              </a:rPr>
              <a:t>5- ligament vertébral commun ant</a:t>
            </a:r>
          </a:p>
          <a:p>
            <a:r>
              <a:rPr lang="fr-FR" sz="1400">
                <a:solidFill>
                  <a:srgbClr val="000000"/>
                </a:solidFill>
              </a:rPr>
              <a:t>6- canal hypoglosse</a:t>
            </a:r>
          </a:p>
          <a:p>
            <a:r>
              <a:rPr lang="fr-FR" sz="1400">
                <a:solidFill>
                  <a:srgbClr val="000000"/>
                </a:solidFill>
              </a:rPr>
              <a:t>7- droit latéral de la tête</a:t>
            </a:r>
          </a:p>
          <a:p>
            <a:r>
              <a:rPr lang="fr-FR" sz="1400">
                <a:solidFill>
                  <a:srgbClr val="000000"/>
                </a:solidFill>
              </a:rPr>
              <a:t>8- ligament occipito odontoïdien latéral</a:t>
            </a:r>
          </a:p>
          <a:p>
            <a:r>
              <a:rPr lang="fr-FR" sz="1400">
                <a:solidFill>
                  <a:srgbClr val="000000"/>
                </a:solidFill>
              </a:rPr>
              <a:t>9- ligament occipito axoïdien latéral</a:t>
            </a:r>
          </a:p>
          <a:p>
            <a:r>
              <a:rPr lang="fr-FR" sz="1400">
                <a:solidFill>
                  <a:srgbClr val="000000"/>
                </a:solidFill>
              </a:rPr>
              <a:t>10- ligament occipito atloïdien latéral</a:t>
            </a:r>
          </a:p>
          <a:p>
            <a:r>
              <a:rPr lang="fr-FR" sz="1400">
                <a:solidFill>
                  <a:srgbClr val="000000"/>
                </a:solidFill>
              </a:rPr>
              <a:t>11- ligne nuchale inférieure</a:t>
            </a:r>
          </a:p>
          <a:p>
            <a:r>
              <a:rPr lang="fr-FR" sz="1400">
                <a:solidFill>
                  <a:srgbClr val="000000"/>
                </a:solidFill>
              </a:rPr>
              <a:t>12- grand droit post</a:t>
            </a:r>
          </a:p>
          <a:p>
            <a:r>
              <a:rPr lang="fr-FR" sz="1400">
                <a:solidFill>
                  <a:srgbClr val="000000"/>
                </a:solidFill>
              </a:rPr>
              <a:t>13- petit droit post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3013" y="990600"/>
            <a:ext cx="4268787" cy="4881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/>
          </p:cNvSpPr>
          <p:nvPr/>
        </p:nvSpPr>
        <p:spPr bwMode="auto">
          <a:xfrm>
            <a:off x="6858000" y="1524000"/>
            <a:ext cx="2192338" cy="4114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000000"/>
                </a:solidFill>
              </a:rPr>
              <a:t>14- </a:t>
            </a:r>
            <a:r>
              <a:rPr lang="fr-FR" sz="1400">
                <a:solidFill>
                  <a:srgbClr val="000000"/>
                </a:solidFill>
              </a:rPr>
              <a:t>ligne nuchale supérieure</a:t>
            </a:r>
          </a:p>
          <a:p>
            <a:r>
              <a:rPr lang="fr-FR" sz="1400">
                <a:solidFill>
                  <a:srgbClr val="000000"/>
                </a:solidFill>
              </a:rPr>
              <a:t>15- splenius</a:t>
            </a:r>
          </a:p>
          <a:p>
            <a:r>
              <a:rPr lang="fr-FR" sz="1400">
                <a:solidFill>
                  <a:srgbClr val="000000"/>
                </a:solidFill>
              </a:rPr>
              <a:t>16- sterno cleïdo mastoïdien</a:t>
            </a:r>
          </a:p>
          <a:p>
            <a:r>
              <a:rPr lang="fr-FR" sz="1400">
                <a:solidFill>
                  <a:srgbClr val="000000"/>
                </a:solidFill>
              </a:rPr>
              <a:t>17- ligament nuchal</a:t>
            </a:r>
          </a:p>
          <a:p>
            <a:r>
              <a:rPr lang="fr-FR" sz="1400">
                <a:solidFill>
                  <a:srgbClr val="000000"/>
                </a:solidFill>
              </a:rPr>
              <a:t>18- inion</a:t>
            </a:r>
          </a:p>
          <a:p>
            <a:r>
              <a:rPr lang="fr-FR" sz="1400">
                <a:solidFill>
                  <a:srgbClr val="000000"/>
                </a:solidFill>
              </a:rPr>
              <a:t>19- trapèze</a:t>
            </a:r>
          </a:p>
          <a:p>
            <a:r>
              <a:rPr lang="fr-FR" sz="1400">
                <a:solidFill>
                  <a:srgbClr val="000000"/>
                </a:solidFill>
              </a:rPr>
              <a:t>20- muscle occipital</a:t>
            </a:r>
          </a:p>
          <a:p>
            <a:r>
              <a:rPr lang="fr-FR" sz="1400">
                <a:solidFill>
                  <a:srgbClr val="000000"/>
                </a:solidFill>
              </a:rPr>
              <a:t>21- ligne nuchale suprême</a:t>
            </a:r>
          </a:p>
          <a:p>
            <a:r>
              <a:rPr lang="fr-FR" sz="1400">
                <a:solidFill>
                  <a:srgbClr val="000000"/>
                </a:solidFill>
              </a:rPr>
              <a:t>22- oblique supérieur</a:t>
            </a:r>
          </a:p>
          <a:p>
            <a:r>
              <a:rPr lang="fr-FR" sz="1400">
                <a:solidFill>
                  <a:srgbClr val="000000"/>
                </a:solidFill>
              </a:rPr>
              <a:t>23- semi épineux</a:t>
            </a:r>
          </a:p>
          <a:p>
            <a:r>
              <a:rPr lang="fr-FR" sz="1400">
                <a:solidFill>
                  <a:srgbClr val="000000"/>
                </a:solidFill>
              </a:rPr>
              <a:t>24- ligament suspenseur de l’odontoïde</a:t>
            </a:r>
          </a:p>
          <a:p>
            <a:r>
              <a:rPr lang="fr-FR" sz="1400">
                <a:solidFill>
                  <a:srgbClr val="000000"/>
                </a:solidFill>
              </a:rPr>
              <a:t>25- membrane occipito atloïdienne antérieure</a:t>
            </a:r>
          </a:p>
          <a:p>
            <a:r>
              <a:rPr lang="fr-FR" sz="1400">
                <a:solidFill>
                  <a:srgbClr val="000000"/>
                </a:solidFill>
              </a:rPr>
              <a:t>25’- canal condylien post</a:t>
            </a:r>
          </a:p>
          <a:p>
            <a:r>
              <a:rPr lang="fr-FR" sz="1400">
                <a:solidFill>
                  <a:srgbClr val="000000"/>
                </a:solidFill>
              </a:rPr>
              <a:t>26- Foramen magnum</a:t>
            </a:r>
          </a:p>
          <a:p>
            <a:r>
              <a:rPr lang="fr-FR" sz="1400">
                <a:solidFill>
                  <a:srgbClr val="000000"/>
                </a:solidFill>
              </a:rPr>
              <a:t>27- condyle occipital</a:t>
            </a:r>
          </a:p>
        </p:txBody>
      </p:sp>
      <p:pic>
        <p:nvPicPr>
          <p:cNvPr id="61445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8BEF0-0E8C-45DA-867D-3A2410305625}" type="slidenum">
              <a:rPr lang="fr-FR"/>
              <a:pPr/>
              <a:t>46</a:t>
            </a:fld>
            <a:endParaRPr lang="fr-FR"/>
          </a:p>
        </p:txBody>
      </p:sp>
      <p:sp>
        <p:nvSpPr>
          <p:cNvPr id="61447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20738" y="5943600"/>
            <a:ext cx="4581525" cy="463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1900" smtClean="0">
                <a:ea typeface="ＭＳ Ｐゴシック" pitchFamily="-84" charset="-128"/>
              </a:rPr>
              <a:t>A - Ecaille    B- Tympanal     C- Rocher</a:t>
            </a:r>
          </a:p>
          <a:p>
            <a:pPr eaLnBrk="1" hangingPunct="1"/>
            <a:endParaRPr lang="en-US" sz="1900" smtClean="0">
              <a:ea typeface="ＭＳ Ｐゴシック" pitchFamily="-84" charset="-128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6510338"/>
            <a:ext cx="2554288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275" y="685800"/>
            <a:ext cx="5776913" cy="507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6248400" y="222250"/>
            <a:ext cx="2667000" cy="64833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1688"/>
              </a:spcBef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Processus zygomatique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2- Processus styloïde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3-  Processus mastoïde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4- Conduit auditif externe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5- Orifice du canal carotidien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6- Sillon de l’artère temporale profonde postérieure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7- Muscle Masséter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8- Muscle Stylo glosse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9- Muscle Stylo hyoïdien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10- Muscle Temporal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11- Muscle auriculaire post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12- Muscle occipital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13- SCM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14- Muscle Splénius</a:t>
            </a:r>
          </a:p>
          <a:p>
            <a:pPr>
              <a:spcBef>
                <a:spcPts val="1688"/>
              </a:spcBef>
            </a:pP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15- Muscle long de la tête (petit complexus)</a:t>
            </a:r>
          </a:p>
          <a:p>
            <a:pPr>
              <a:spcBef>
                <a:spcPts val="1688"/>
              </a:spcBef>
            </a:pPr>
            <a:endParaRPr lang="fr-F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70" name="Picture 5" descr="muscles_cou_prof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5B2B9A-6628-4E5F-B1C0-36FEC8F034FB}" type="slidenum">
              <a:rPr lang="fr-FR"/>
              <a:pPr/>
              <a:t>47</a:t>
            </a:fld>
            <a:endParaRPr lang="fr-FR"/>
          </a:p>
        </p:txBody>
      </p:sp>
      <p:sp>
        <p:nvSpPr>
          <p:cNvPr id="6247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Muscles de la nuque</a:t>
            </a:r>
            <a:br>
              <a:rPr lang="fr-FR" sz="4000" smtClean="0">
                <a:ea typeface="ＭＳ Ｐゴシック" pitchFamily="-84" charset="-128"/>
              </a:rPr>
            </a:br>
            <a:endParaRPr lang="fr-FR" sz="4000" smtClean="0">
              <a:ea typeface="ＭＳ Ｐゴシック" pitchFamily="-84" charset="-128"/>
            </a:endParaRPr>
          </a:p>
        </p:txBody>
      </p:sp>
      <p:sp>
        <p:nvSpPr>
          <p:cNvPr id="63491" name="Espace réservé du contenu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marL="609600" indent="-609600"/>
            <a:r>
              <a:rPr lang="fr-FR" sz="2800" smtClean="0">
                <a:ea typeface="ＭＳ Ｐゴシック" pitchFamily="-84" charset="-128"/>
              </a:rPr>
              <a:t>Importantes et épaisses couches musculaires </a:t>
            </a:r>
          </a:p>
          <a:p>
            <a:pPr marL="609600" indent="-609600"/>
            <a:r>
              <a:rPr lang="fr-FR" sz="2800" smtClean="0">
                <a:ea typeface="ＭＳ Ｐゴシック" pitchFamily="-84" charset="-128"/>
              </a:rPr>
              <a:t>4 plans de la profondeur à la superficie</a:t>
            </a:r>
          </a:p>
          <a:p>
            <a:pPr marL="609600" indent="-609600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609600" indent="-609600">
              <a:buFontTx/>
              <a:buAutoNum type="arabicPeriod"/>
            </a:pPr>
            <a:r>
              <a:rPr lang="fr-FR" sz="2800" smtClean="0">
                <a:ea typeface="ＭＳ Ｐゴシック" pitchFamily="-84" charset="-128"/>
              </a:rPr>
              <a:t>Le plan profond</a:t>
            </a:r>
          </a:p>
          <a:p>
            <a:pPr marL="609600" indent="-609600">
              <a:buFontTx/>
              <a:buAutoNum type="arabicPeriod"/>
            </a:pPr>
            <a:r>
              <a:rPr lang="fr-FR" sz="2800" smtClean="0">
                <a:ea typeface="ＭＳ Ｐゴシック" pitchFamily="-84" charset="-128"/>
              </a:rPr>
              <a:t>Le plan des complexus</a:t>
            </a:r>
          </a:p>
          <a:p>
            <a:pPr marL="609600" indent="-609600">
              <a:buFontTx/>
              <a:buAutoNum type="arabicPeriod"/>
            </a:pPr>
            <a:r>
              <a:rPr lang="fr-FR" sz="2800" smtClean="0">
                <a:ea typeface="ＭＳ Ｐゴシック" pitchFamily="-84" charset="-128"/>
              </a:rPr>
              <a:t>Le plan du splénius et de l’angulaire</a:t>
            </a:r>
          </a:p>
          <a:p>
            <a:pPr marL="609600" indent="-609600">
              <a:buFontTx/>
              <a:buAutoNum type="arabicPeriod"/>
            </a:pPr>
            <a:r>
              <a:rPr lang="fr-FR" sz="2800" smtClean="0">
                <a:ea typeface="ＭＳ Ｐゴシック" pitchFamily="-84" charset="-128"/>
              </a:rPr>
              <a:t>Le plan superficiel: partie supérieure du </a:t>
            </a:r>
            <a:r>
              <a:rPr lang="fr-FR" sz="2800" i="1" smtClean="0">
                <a:solidFill>
                  <a:srgbClr val="FF0000"/>
                </a:solidFill>
                <a:ea typeface="ＭＳ Ｐゴシック" pitchFamily="-84" charset="-128"/>
              </a:rPr>
              <a:t>Trapèze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15200" y="6400800"/>
            <a:ext cx="155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ISO Anatomie P2</a:t>
            </a:r>
          </a:p>
        </p:txBody>
      </p:sp>
      <p:pic>
        <p:nvPicPr>
          <p:cNvPr id="63493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1.   Le plan profond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64515" name="Espace réservé du contenu 2"/>
          <p:cNvSpPr>
            <a:spLocks noGrp="1"/>
          </p:cNvSpPr>
          <p:nvPr>
            <p:ph idx="4294967295"/>
          </p:nvPr>
        </p:nvSpPr>
        <p:spPr>
          <a:xfrm>
            <a:off x="381000" y="2362200"/>
            <a:ext cx="8458200" cy="2286000"/>
          </a:xfrm>
        </p:spPr>
        <p:txBody>
          <a:bodyPr/>
          <a:lstStyle/>
          <a:p>
            <a:pPr marL="609600" indent="-609600"/>
            <a:r>
              <a:rPr lang="fr-FR" sz="2800" smtClean="0">
                <a:ea typeface="ＭＳ Ｐゴシック" pitchFamily="-84" charset="-128"/>
              </a:rPr>
              <a:t>Très complexe </a:t>
            </a:r>
          </a:p>
          <a:p>
            <a:pPr marL="609600" indent="-609600"/>
            <a:r>
              <a:rPr lang="fr-FR" sz="2800" smtClean="0">
                <a:ea typeface="ＭＳ Ｐゴシック" pitchFamily="-84" charset="-128"/>
              </a:rPr>
              <a:t>2 sortes de muscles</a:t>
            </a:r>
          </a:p>
          <a:p>
            <a:pPr marL="609600" indent="-609600">
              <a:buFontTx/>
              <a:buChar char="-"/>
            </a:pPr>
            <a:r>
              <a:rPr lang="fr-FR" sz="2800" b="1" u="sng" smtClean="0">
                <a:ea typeface="ＭＳ Ｐゴシック" pitchFamily="-84" charset="-128"/>
              </a:rPr>
              <a:t>Muscles situés le long du rachis cervical</a:t>
            </a:r>
          </a:p>
          <a:p>
            <a:pPr marL="609600" indent="-609600">
              <a:buFontTx/>
              <a:buChar char="-"/>
            </a:pPr>
            <a:r>
              <a:rPr lang="fr-FR" sz="2800" b="1" u="sng" smtClean="0">
                <a:ea typeface="ＭＳ Ｐゴシック" pitchFamily="-84" charset="-128"/>
              </a:rPr>
              <a:t>Muscles de la partie haute du rachis cervical</a:t>
            </a:r>
          </a:p>
          <a:p>
            <a:pPr marL="609600" indent="-609600">
              <a:buFontTx/>
              <a:buNone/>
            </a:pPr>
            <a:endParaRPr lang="fr-FR" sz="2800" i="1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pic>
        <p:nvPicPr>
          <p:cNvPr id="6451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9732B8-EF33-48B9-94AB-AE1E5A26573E}" type="slidenum">
              <a:rPr lang="fr-FR"/>
              <a:pPr/>
              <a:t>49</a:t>
            </a:fld>
            <a:endParaRPr lang="fr-FR"/>
          </a:p>
        </p:txBody>
      </p:sp>
      <p:sp>
        <p:nvSpPr>
          <p:cNvPr id="6451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7600" y="4572000"/>
            <a:ext cx="2971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1</a:t>
            </a:r>
            <a:r>
              <a:rPr lang="fr-FR" sz="1600" smtClean="0">
                <a:ea typeface="ＭＳ Ｐゴシック" pitchFamily="-84" charset="-128"/>
              </a:rPr>
              <a:t>- Région sous- hyoïdienne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2</a:t>
            </a:r>
            <a:r>
              <a:rPr lang="fr-FR" sz="1600" smtClean="0">
                <a:ea typeface="ＭＳ Ｐゴシック" pitchFamily="-84" charset="-128"/>
              </a:rPr>
              <a:t>- Région sus- hyoïdienne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3</a:t>
            </a:r>
            <a:r>
              <a:rPr lang="fr-FR" sz="1600" smtClean="0">
                <a:ea typeface="ＭＳ Ｐゴシック" pitchFamily="-84" charset="-128"/>
              </a:rPr>
              <a:t>- Région parotidienne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4</a:t>
            </a:r>
            <a:r>
              <a:rPr lang="fr-FR" sz="1600" smtClean="0">
                <a:ea typeface="ＭＳ Ｐゴシック" pitchFamily="-84" charset="-128"/>
              </a:rPr>
              <a:t>- Région carotidienne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5</a:t>
            </a:r>
            <a:r>
              <a:rPr lang="fr-FR" sz="1600" smtClean="0">
                <a:ea typeface="ＭＳ Ｐゴシック" pitchFamily="-84" charset="-128"/>
              </a:rPr>
              <a:t>- Région sus- claviculaire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FF0000"/>
                </a:solidFill>
                <a:ea typeface="ＭＳ Ｐゴシック" pitchFamily="-84" charset="-128"/>
              </a:rPr>
              <a:t>6</a:t>
            </a:r>
            <a:r>
              <a:rPr lang="fr-FR" sz="1600" smtClean="0">
                <a:ea typeface="ＭＳ Ｐゴシック" pitchFamily="-84" charset="-128"/>
              </a:rPr>
              <a:t>- Région de la nuque</a:t>
            </a:r>
          </a:p>
        </p:txBody>
      </p:sp>
      <p:pic>
        <p:nvPicPr>
          <p:cNvPr id="19459" name="Picture 8" descr="cou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2362200" y="228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F8C2E-A004-4908-B1FA-4F8AF5111CF3}" type="slidenum">
              <a:rPr lang="fr-FR"/>
              <a:pPr/>
              <a:t>5</a:t>
            </a:fld>
            <a:endParaRPr lang="fr-FR"/>
          </a:p>
        </p:txBody>
      </p:sp>
      <p:sp>
        <p:nvSpPr>
          <p:cNvPr id="1946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1.   Le plan profond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65539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9067800" cy="5562600"/>
          </a:xfrm>
        </p:spPr>
        <p:txBody>
          <a:bodyPr/>
          <a:lstStyle/>
          <a:p>
            <a:pPr marL="609600" indent="-161925">
              <a:buFontTx/>
              <a:buChar char="-"/>
            </a:pPr>
            <a:r>
              <a:rPr lang="fr-FR" sz="2800" b="1" u="sng" smtClean="0">
                <a:ea typeface="ＭＳ Ｐゴシック" pitchFamily="-84" charset="-128"/>
              </a:rPr>
              <a:t>Muscles situés le long du rachis cervical</a:t>
            </a:r>
          </a:p>
          <a:p>
            <a:pPr marL="609600" indent="-161925">
              <a:buFontTx/>
              <a:buAutoNum type="alphaLcParenR"/>
            </a:pPr>
            <a:r>
              <a:rPr lang="fr-FR" sz="2800" smtClean="0">
                <a:ea typeface="ＭＳ Ｐゴシック" pitchFamily="-84" charset="-128"/>
              </a:rPr>
              <a:t>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Transversaires épineux</a:t>
            </a:r>
          </a:p>
          <a:p>
            <a:pPr marL="609600" indent="-161925"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Tendus d’une apophyse épineuse aux transverses</a:t>
            </a:r>
          </a:p>
          <a:p>
            <a:pPr marL="609600" indent="-161925"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des 3 vertèbres sous - jacentes</a:t>
            </a:r>
          </a:p>
          <a:p>
            <a:pPr marL="609600" indent="-161925">
              <a:buFontTx/>
              <a:buNone/>
            </a:pPr>
            <a:endParaRPr lang="fr-FR" sz="2400" smtClean="0">
              <a:ea typeface="ＭＳ Ｐゴシック" pitchFamily="-84" charset="-128"/>
            </a:endParaRPr>
          </a:p>
          <a:p>
            <a:pPr marL="609600" indent="-161925">
              <a:buFontTx/>
              <a:buAutoNum type="alphaLcParenR" startAt="2"/>
            </a:pPr>
            <a:r>
              <a:rPr lang="fr-FR" sz="2800" smtClean="0">
                <a:ea typeface="ＭＳ Ｐゴシック" pitchFamily="-84" charset="-128"/>
              </a:rPr>
              <a:t>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Inter - épineux du cou</a:t>
            </a:r>
          </a:p>
          <a:p>
            <a:pPr marL="609600" indent="-161925"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6 paires entre les apophyses épineuses de 2</a:t>
            </a:r>
          </a:p>
          <a:p>
            <a:pPr marL="609600" indent="-161925"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vertèbres voisines</a:t>
            </a:r>
          </a:p>
          <a:p>
            <a:pPr marL="609600" indent="-161925">
              <a:buFontTx/>
              <a:buNone/>
            </a:pPr>
            <a:endParaRPr lang="fr-FR" sz="2400" smtClean="0"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c)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Inter - transversaires postérieurs</a:t>
            </a:r>
          </a:p>
          <a:p>
            <a:pPr marL="609600" indent="-161925">
              <a:buFontTx/>
              <a:buNone/>
            </a:pPr>
            <a:r>
              <a:rPr lang="fr-FR" sz="2400" smtClean="0">
                <a:ea typeface="ＭＳ Ｐゴシック" pitchFamily="-84" charset="-128"/>
              </a:rPr>
              <a:t>7 paires, représentent la paroi postérieure du canal transversaire </a:t>
            </a:r>
          </a:p>
          <a:p>
            <a:pPr marL="609600" indent="-161925">
              <a:buFontTx/>
              <a:buNone/>
            </a:pPr>
            <a:endParaRPr lang="fr-FR" sz="2400" i="1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pic>
        <p:nvPicPr>
          <p:cNvPr id="6554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EA1481-56F6-4D46-B40C-5D06A73D2E87}" type="slidenum">
              <a:rPr lang="fr-FR"/>
              <a:pPr/>
              <a:t>50</a:t>
            </a:fld>
            <a:endParaRPr lang="fr-FR"/>
          </a:p>
        </p:txBody>
      </p:sp>
      <p:sp>
        <p:nvSpPr>
          <p:cNvPr id="6554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Imag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76200"/>
            <a:ext cx="5651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5A1F9-3A58-4F87-A431-2F8A9B40CC0F}" type="slidenum">
              <a:rPr lang="fr-FR"/>
              <a:pPr/>
              <a:t>51</a:t>
            </a:fld>
            <a:endParaRPr lang="fr-FR"/>
          </a:p>
        </p:txBody>
      </p:sp>
      <p:sp>
        <p:nvSpPr>
          <p:cNvPr id="6656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1.   Le plan profond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67587" name="Espace réservé du contenu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534400" cy="4876800"/>
          </a:xfrm>
        </p:spPr>
        <p:txBody>
          <a:bodyPr/>
          <a:lstStyle/>
          <a:p>
            <a:pPr marL="609600" indent="-161925">
              <a:buFontTx/>
              <a:buChar char="-"/>
            </a:pPr>
            <a:r>
              <a:rPr lang="fr-FR" sz="2800" b="1" smtClean="0">
                <a:ea typeface="ＭＳ Ｐゴシック" pitchFamily="-84" charset="-128"/>
              </a:rPr>
              <a:t> </a:t>
            </a:r>
            <a:r>
              <a:rPr lang="fr-FR" sz="2800" b="1" u="sng" smtClean="0">
                <a:ea typeface="ＭＳ Ｐゴシック" pitchFamily="-84" charset="-128"/>
              </a:rPr>
              <a:t>Muscles de la partie haute du rachis cervical</a:t>
            </a:r>
          </a:p>
          <a:p>
            <a:pPr marL="609600" indent="-161925">
              <a:buFontTx/>
              <a:buNone/>
            </a:pPr>
            <a:endParaRPr lang="fr-FR" sz="2800" b="1" u="sng" smtClean="0"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endParaRPr lang="fr-FR" sz="2800" b="1" u="sng" smtClean="0">
              <a:ea typeface="ＭＳ Ｐゴシック" pitchFamily="-84" charset="-128"/>
            </a:endParaRPr>
          </a:p>
          <a:p>
            <a:pPr marL="609600" indent="-161925">
              <a:buFontTx/>
              <a:buAutoNum type="alphaLcParenR"/>
            </a:pPr>
            <a:r>
              <a:rPr lang="fr-FR" sz="2800" smtClean="0">
                <a:ea typeface="ＭＳ Ｐゴシック" pitchFamily="-84" charset="-128"/>
              </a:rPr>
              <a:t>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petit droit postérieur de la tête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Tubercule postérieur de l’atlas vers la surface quadrilatère de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l’écaille de l’occipital délimitée par la ligne nuchale inférieure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en arrière et le foramen magnum en avant</a:t>
            </a:r>
          </a:p>
          <a:p>
            <a:pPr marL="609600" indent="-161925">
              <a:buFontTx/>
              <a:buNone/>
            </a:pPr>
            <a:endParaRPr lang="fr-FR" sz="2400" smtClean="0">
              <a:ea typeface="ＭＳ Ｐゴシック" pitchFamily="-84" charset="-128"/>
            </a:endParaRPr>
          </a:p>
          <a:p>
            <a:pPr marL="609600" indent="-161925">
              <a:buFontTx/>
              <a:buAutoNum type="alphaLcParenR" startAt="2"/>
            </a:pPr>
            <a:r>
              <a:rPr lang="fr-FR" sz="2800" smtClean="0">
                <a:ea typeface="ＭＳ Ｐゴシック" pitchFamily="-84" charset="-128"/>
              </a:rPr>
              <a:t>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grand droit postérieur de la tête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Épineuse de l’axis oblique en haut et dehors, et s’insère sur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l’écaille de l’occipital en dehors du précédent</a:t>
            </a:r>
            <a:endParaRPr lang="fr-FR" sz="2800" i="1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pic>
        <p:nvPicPr>
          <p:cNvPr id="6758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49A9C1-5F87-4CC2-A4BC-E902D9DD6197}" type="slidenum">
              <a:rPr lang="fr-FR"/>
              <a:pPr/>
              <a:t>52</a:t>
            </a:fld>
            <a:endParaRPr lang="fr-FR"/>
          </a:p>
        </p:txBody>
      </p:sp>
      <p:sp>
        <p:nvSpPr>
          <p:cNvPr id="6759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1.   Le plan profond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68611" name="Espace réservé du contenu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 marL="609600" indent="-161925">
              <a:buFontTx/>
              <a:buChar char="-"/>
            </a:pPr>
            <a:r>
              <a:rPr lang="fr-FR" sz="2800" b="1" smtClean="0">
                <a:ea typeface="ＭＳ Ｐゴシック" pitchFamily="-84" charset="-128"/>
              </a:rPr>
              <a:t> </a:t>
            </a:r>
            <a:r>
              <a:rPr lang="fr-FR" sz="2800" b="1" u="sng" smtClean="0">
                <a:ea typeface="ＭＳ Ｐゴシック" pitchFamily="-84" charset="-128"/>
              </a:rPr>
              <a:t>Muscles de la partie haute du rachis cervical</a:t>
            </a:r>
          </a:p>
          <a:p>
            <a:pPr marL="609600" indent="-161925">
              <a:buFontTx/>
              <a:buAutoNum type="alphaLcParenR"/>
            </a:pPr>
            <a:endParaRPr lang="fr-FR" sz="2800" smtClean="0"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c)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Petit oblique de la tête (supérieur)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Sommet de la transverse de l’atlas vers l’écaille de l’occipital</a:t>
            </a: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entre les lignes nuchales inférieure et supérieure</a:t>
            </a:r>
            <a:r>
              <a:rPr lang="fr-FR" sz="2400" smtClean="0">
                <a:ea typeface="ＭＳ Ｐゴシック" pitchFamily="-84" charset="-128"/>
              </a:rPr>
              <a:t> </a:t>
            </a:r>
          </a:p>
          <a:p>
            <a:pPr marL="609600" indent="-161925">
              <a:buFontTx/>
              <a:buNone/>
            </a:pPr>
            <a:endParaRPr lang="fr-FR" sz="2400" smtClean="0"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d)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Grand oblique de la tête (inférieur)</a:t>
            </a:r>
            <a:endParaRPr lang="fr-FR" sz="2800" i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r>
              <a:rPr lang="fr-FR" sz="2000" smtClean="0">
                <a:ea typeface="ＭＳ Ｐゴシック" pitchFamily="-84" charset="-128"/>
              </a:rPr>
              <a:t>Épineuse de l’axis vers bord postérieur de l’atlas</a:t>
            </a:r>
          </a:p>
        </p:txBody>
      </p:sp>
      <p:pic>
        <p:nvPicPr>
          <p:cNvPr id="6861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269D8-F573-469B-96F4-9519565F8AFB}" type="slidenum">
              <a:rPr lang="fr-FR"/>
              <a:pPr/>
              <a:t>53</a:t>
            </a:fld>
            <a:endParaRPr lang="fr-FR"/>
          </a:p>
        </p:txBody>
      </p:sp>
      <p:sp>
        <p:nvSpPr>
          <p:cNvPr id="6861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"/>
            <a:ext cx="83423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243A19-E5EF-43A6-89DC-3DACE8118625}" type="slidenum">
              <a:rPr lang="fr-FR"/>
              <a:pPr/>
              <a:t>54</a:t>
            </a:fld>
            <a:endParaRPr lang="fr-FR"/>
          </a:p>
        </p:txBody>
      </p:sp>
      <p:sp>
        <p:nvSpPr>
          <p:cNvPr id="6963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1.   Le plan profond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0659" name="Espace réservé du contenu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8534400" cy="3429000"/>
          </a:xfrm>
        </p:spPr>
        <p:txBody>
          <a:bodyPr/>
          <a:lstStyle/>
          <a:p>
            <a:pPr marL="609600" indent="-161925">
              <a:buFontTx/>
              <a:buChar char="-"/>
            </a:pPr>
            <a:r>
              <a:rPr lang="fr-FR" sz="2800" b="1" smtClean="0">
                <a:ea typeface="ＭＳ Ｐゴシック" pitchFamily="-84" charset="-128"/>
              </a:rPr>
              <a:t> </a:t>
            </a:r>
            <a:r>
              <a:rPr lang="fr-FR" sz="2800" u="sng" smtClean="0">
                <a:ea typeface="ＭＳ Ｐゴシック" pitchFamily="-84" charset="-128"/>
              </a:rPr>
              <a:t>Innervation</a:t>
            </a:r>
            <a:r>
              <a:rPr lang="fr-FR" sz="2800" smtClean="0">
                <a:ea typeface="ＭＳ Ｐゴシック" pitchFamily="-84" charset="-128"/>
              </a:rPr>
              <a:t>: nerf sous occipital (plexus cervical)</a:t>
            </a:r>
          </a:p>
          <a:p>
            <a:pPr marL="609600" indent="-161925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 Action:</a:t>
            </a:r>
            <a:r>
              <a:rPr lang="fr-FR" sz="2800" smtClean="0">
                <a:ea typeface="ＭＳ Ｐゴシック" pitchFamily="-84" charset="-128"/>
              </a:rPr>
              <a:t> extension de la tête, rotation (+/-) de la tête du côté de la contraction</a:t>
            </a:r>
          </a:p>
          <a:p>
            <a:pPr marL="609600" indent="-161925">
              <a:buFontTx/>
              <a:buChar char="-"/>
            </a:pPr>
            <a:r>
              <a:rPr lang="fr-FR" sz="2800" u="sng" smtClean="0">
                <a:ea typeface="ＭＳ Ｐゴシック" pitchFamily="-84" charset="-128"/>
              </a:rPr>
              <a:t>Rapports</a:t>
            </a:r>
            <a:r>
              <a:rPr lang="fr-FR" sz="2800" smtClean="0">
                <a:ea typeface="ＭＳ Ｐゴシック" pitchFamily="-84" charset="-128"/>
              </a:rPr>
              <a:t>: Triangle de Tillaux (grand droit en dedans, petit oblique en haut et dehors, grand oblique en bas et dehors = passage nerf sous- occipital et artère vertébrale</a:t>
            </a:r>
            <a:endParaRPr lang="fr-FR" sz="2000" smtClean="0">
              <a:ea typeface="ＭＳ Ｐゴシック" pitchFamily="-84" charset="-128"/>
            </a:endParaRPr>
          </a:p>
        </p:txBody>
      </p:sp>
      <p:pic>
        <p:nvPicPr>
          <p:cNvPr id="70660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D112D1-71A2-41F2-8740-A701B13B9767}" type="slidenum">
              <a:rPr lang="fr-FR"/>
              <a:pPr/>
              <a:t>55</a:t>
            </a:fld>
            <a:endParaRPr lang="fr-FR"/>
          </a:p>
        </p:txBody>
      </p:sp>
      <p:sp>
        <p:nvSpPr>
          <p:cNvPr id="7066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2.   Le plan des complexus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1683" name="Espace réservé du contenu 2"/>
          <p:cNvSpPr>
            <a:spLocks noGrp="1"/>
          </p:cNvSpPr>
          <p:nvPr>
            <p:ph idx="4294967295"/>
          </p:nvPr>
        </p:nvSpPr>
        <p:spPr>
          <a:xfrm>
            <a:off x="-152400" y="1981200"/>
            <a:ext cx="9296400" cy="2895600"/>
          </a:xfrm>
        </p:spPr>
        <p:txBody>
          <a:bodyPr/>
          <a:lstStyle/>
          <a:p>
            <a:pPr marL="1057275" indent="-609600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	     3 muscles longitudinaux de dedans en dehors</a:t>
            </a:r>
          </a:p>
          <a:p>
            <a:pPr marL="1057275" indent="-609600">
              <a:buFontTx/>
              <a:buAutoNum type="alphaLcParenR"/>
            </a:pPr>
            <a:r>
              <a:rPr lang="fr-FR" sz="2800" smtClean="0">
                <a:ea typeface="ＭＳ Ｐゴシック" pitchFamily="-84" charset="-128"/>
              </a:rPr>
              <a:t>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semi- épineux de la tête</a:t>
            </a:r>
            <a:r>
              <a:rPr lang="fr-FR" sz="2800" smtClean="0">
                <a:ea typeface="ＭＳ Ｐゴシック" pitchFamily="-84" charset="-128"/>
              </a:rPr>
              <a:t> (grand complexus)</a:t>
            </a:r>
          </a:p>
          <a:p>
            <a:pPr marL="1057275" indent="-609600">
              <a:buFontTx/>
              <a:buAutoNum type="alphaLcParenR"/>
            </a:pPr>
            <a:r>
              <a:rPr lang="fr-FR" sz="2800" smtClean="0">
                <a:ea typeface="ＭＳ Ｐゴシック" pitchFamily="-84" charset="-128"/>
              </a:rPr>
              <a:t>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très long de la tête</a:t>
            </a:r>
            <a:r>
              <a:rPr lang="fr-FR" sz="2800" smtClean="0">
                <a:ea typeface="ＭＳ Ｐゴシック" pitchFamily="-84" charset="-128"/>
              </a:rPr>
              <a:t> (petit complexus)</a:t>
            </a:r>
          </a:p>
          <a:p>
            <a:pPr marL="1057275" indent="-609600">
              <a:buFontTx/>
              <a:buAutoNum type="alphaLcParenR"/>
            </a:pPr>
            <a:r>
              <a:rPr lang="fr-FR" sz="2800" smtClean="0">
                <a:ea typeface="ＭＳ Ｐゴシック" pitchFamily="-84" charset="-128"/>
              </a:rPr>
              <a:t>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très long du cou</a:t>
            </a:r>
            <a:r>
              <a:rPr lang="fr-FR" sz="2800" smtClean="0">
                <a:ea typeface="ＭＳ Ｐゴシック" pitchFamily="-84" charset="-128"/>
              </a:rPr>
              <a:t> (transversaire du cou)</a:t>
            </a:r>
          </a:p>
        </p:txBody>
      </p:sp>
      <p:pic>
        <p:nvPicPr>
          <p:cNvPr id="7168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AutoShape 6"/>
          <p:cNvSpPr>
            <a:spLocks noChangeArrowheads="1"/>
          </p:cNvSpPr>
          <p:nvPr/>
        </p:nvSpPr>
        <p:spPr bwMode="auto">
          <a:xfrm>
            <a:off x="609600" y="2105025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98DE34-0E08-467E-A1AF-A0177F9B58A5}" type="slidenum">
              <a:rPr lang="fr-FR"/>
              <a:pPr/>
              <a:t>56</a:t>
            </a:fld>
            <a:endParaRPr lang="fr-FR"/>
          </a:p>
        </p:txBody>
      </p:sp>
      <p:sp>
        <p:nvSpPr>
          <p:cNvPr id="71687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2.   Le plan des complexus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2707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763000" cy="3810000"/>
          </a:xfrm>
        </p:spPr>
        <p:txBody>
          <a:bodyPr/>
          <a:lstStyle/>
          <a:p>
            <a:pPr marL="609600" indent="-161925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a)  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semi-épineux de la tête</a:t>
            </a:r>
            <a:endParaRPr lang="fr-FR" sz="2800" smtClean="0">
              <a:ea typeface="ＭＳ Ｐゴシック" pitchFamily="-84" charset="-128"/>
            </a:endParaRPr>
          </a:p>
          <a:p>
            <a:pPr marL="609600" indent="-161925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609600" indent="-161925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Tubercule postérieur des apophyses transverses de C4  à D6</a:t>
            </a:r>
          </a:p>
          <a:p>
            <a:pPr marL="609600" indent="-161925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 surface ovale entre ligne nuchale inférieure et supérieure, en dehors de la ligne médiane</a:t>
            </a:r>
          </a:p>
        </p:txBody>
      </p:sp>
      <p:pic>
        <p:nvPicPr>
          <p:cNvPr id="7270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8BA8D0-2FBF-4BDC-8E75-B88F24169B36}" type="slidenum">
              <a:rPr lang="fr-FR"/>
              <a:pPr/>
              <a:t>57</a:t>
            </a:fld>
            <a:endParaRPr lang="fr-FR"/>
          </a:p>
        </p:txBody>
      </p:sp>
      <p:sp>
        <p:nvSpPr>
          <p:cNvPr id="7271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2.   Le plan des complexus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3731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763000" cy="3810000"/>
          </a:xfrm>
        </p:spPr>
        <p:txBody>
          <a:bodyPr/>
          <a:lstStyle/>
          <a:p>
            <a:pPr marL="609600" indent="-161925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b)  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très long de la tête</a:t>
            </a:r>
            <a:r>
              <a:rPr lang="fr-FR" sz="2800" smtClean="0">
                <a:ea typeface="ＭＳ Ｐゴシック" pitchFamily="-84" charset="-128"/>
              </a:rPr>
              <a:t> </a:t>
            </a:r>
          </a:p>
          <a:p>
            <a:pPr marL="609600" indent="-161925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609600" indent="-161925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Tubercule postérieur des apophyses transverses de C3  à D1, près des apophyses articulaires</a:t>
            </a:r>
          </a:p>
          <a:p>
            <a:pPr marL="609600" indent="-161925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 Bord postérieur du processus mastoïde</a:t>
            </a:r>
          </a:p>
        </p:txBody>
      </p:sp>
      <p:pic>
        <p:nvPicPr>
          <p:cNvPr id="7373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515C5-987C-47DD-8AE5-58782B74A52F}" type="slidenum">
              <a:rPr lang="fr-FR"/>
              <a:pPr/>
              <a:t>58</a:t>
            </a:fld>
            <a:endParaRPr lang="fr-FR"/>
          </a:p>
        </p:txBody>
      </p:sp>
      <p:sp>
        <p:nvSpPr>
          <p:cNvPr id="7373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2.   Le plan des complexus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4755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915400" cy="3810000"/>
          </a:xfrm>
        </p:spPr>
        <p:txBody>
          <a:bodyPr/>
          <a:lstStyle/>
          <a:p>
            <a:pPr marL="1057275" indent="-609600">
              <a:buFontTx/>
              <a:buAutoNum type="alphaLcParenR" startAt="3"/>
            </a:pPr>
            <a:r>
              <a:rPr lang="fr-FR" sz="2800" smtClean="0">
                <a:ea typeface="ＭＳ Ｐゴシック" pitchFamily="-84" charset="-128"/>
              </a:rPr>
              <a:t>Le </a:t>
            </a:r>
            <a:r>
              <a:rPr lang="fr-FR" sz="2800" smtClean="0">
                <a:solidFill>
                  <a:srgbClr val="FF0000"/>
                </a:solidFill>
                <a:ea typeface="ＭＳ Ｐゴシック" pitchFamily="-84" charset="-128"/>
              </a:rPr>
              <a:t>muscle très long du cou</a:t>
            </a:r>
            <a:r>
              <a:rPr lang="fr-FR" sz="2800" smtClean="0">
                <a:ea typeface="ＭＳ Ｐゴシック" pitchFamily="-84" charset="-128"/>
              </a:rPr>
              <a:t> </a:t>
            </a:r>
          </a:p>
          <a:p>
            <a:pPr marL="1057275" indent="-609600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057275" indent="-609600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Mince grêle, en dehors du précédent</a:t>
            </a:r>
          </a:p>
          <a:p>
            <a:pPr marL="1057275" indent="-609600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Sommet des apophyses transverses de D1 à D5</a:t>
            </a:r>
          </a:p>
          <a:p>
            <a:pPr marL="1057275" indent="-609600">
              <a:buFontTx/>
              <a:buChar char="-"/>
            </a:pPr>
            <a:r>
              <a:rPr lang="fr-FR" sz="2800" smtClean="0">
                <a:ea typeface="ＭＳ Ｐゴシック" pitchFamily="-84" charset="-128"/>
              </a:rPr>
              <a:t> Tubercules postérieurs de C3 à C7</a:t>
            </a:r>
          </a:p>
        </p:txBody>
      </p:sp>
      <p:pic>
        <p:nvPicPr>
          <p:cNvPr id="7475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F7214E-4B66-47BF-844F-CD0A529A36F4}" type="slidenum">
              <a:rPr lang="fr-FR"/>
              <a:pPr/>
              <a:t>59</a:t>
            </a:fld>
            <a:endParaRPr lang="fr-FR"/>
          </a:p>
        </p:txBody>
      </p:sp>
      <p:sp>
        <p:nvSpPr>
          <p:cNvPr id="7475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762000"/>
            <a:ext cx="74549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DF6784-C28D-426F-A891-8B344675CA45}" type="slidenum">
              <a:rPr lang="fr-FR"/>
              <a:pPr/>
              <a:t>6</a:t>
            </a:fld>
            <a:endParaRPr lang="fr-FR"/>
          </a:p>
        </p:txBody>
      </p:sp>
      <p:sp>
        <p:nvSpPr>
          <p:cNvPr id="2048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0"/>
            <a:ext cx="92868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Imag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914400"/>
            <a:ext cx="63325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Image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609600"/>
            <a:ext cx="24384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724F70-C800-4DA7-934B-3FF0716CC2EF}" type="slidenum">
              <a:rPr lang="fr-FR"/>
              <a:pPr/>
              <a:t>60</a:t>
            </a:fld>
            <a:endParaRPr lang="fr-FR"/>
          </a:p>
        </p:txBody>
      </p:sp>
      <p:sp>
        <p:nvSpPr>
          <p:cNvPr id="7578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2.   Le plan des complexus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sp>
        <p:nvSpPr>
          <p:cNvPr id="76803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905000"/>
            <a:ext cx="8686800" cy="2971800"/>
          </a:xfrm>
        </p:spPr>
        <p:txBody>
          <a:bodyPr/>
          <a:lstStyle/>
          <a:p>
            <a:pPr marL="1057275" indent="-609600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- </a:t>
            </a:r>
            <a:r>
              <a:rPr lang="fr-FR" sz="2800" u="sng" smtClean="0">
                <a:ea typeface="ＭＳ Ｐゴシック" pitchFamily="-84" charset="-128"/>
              </a:rPr>
              <a:t>Innervation</a:t>
            </a:r>
          </a:p>
          <a:p>
            <a:pPr marL="1057275" indent="-609600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057275" indent="-609600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Branches postérieures du 2</a:t>
            </a:r>
            <a:r>
              <a:rPr lang="fr-FR" sz="2800" baseline="30000" smtClean="0">
                <a:ea typeface="ＭＳ Ｐゴシック" pitchFamily="-84" charset="-128"/>
              </a:rPr>
              <a:t>ème</a:t>
            </a:r>
            <a:r>
              <a:rPr lang="fr-FR" sz="2800" smtClean="0">
                <a:ea typeface="ＭＳ Ｐゴシック" pitchFamily="-84" charset="-128"/>
              </a:rPr>
              <a:t> et 3</a:t>
            </a:r>
            <a:r>
              <a:rPr lang="fr-FR" sz="2800" baseline="30000" smtClean="0">
                <a:ea typeface="ＭＳ Ｐゴシック" pitchFamily="-84" charset="-128"/>
              </a:rPr>
              <a:t>ème</a:t>
            </a:r>
            <a:r>
              <a:rPr lang="fr-FR" sz="2800" smtClean="0">
                <a:ea typeface="ＭＳ Ｐゴシック" pitchFamily="-84" charset="-128"/>
              </a:rPr>
              <a:t> nerf cervical</a:t>
            </a:r>
          </a:p>
          <a:p>
            <a:pPr marL="1057275" indent="-609600">
              <a:buFontTx/>
              <a:buNone/>
            </a:pPr>
            <a:endParaRPr lang="fr-FR" sz="2800" smtClean="0">
              <a:ea typeface="ＭＳ Ｐゴシック" pitchFamily="-84" charset="-128"/>
            </a:endParaRPr>
          </a:p>
          <a:p>
            <a:pPr marL="1057275" indent="-609600">
              <a:buFontTx/>
              <a:buNone/>
            </a:pPr>
            <a:r>
              <a:rPr lang="fr-FR" sz="2800" smtClean="0">
                <a:ea typeface="ＭＳ Ｐゴシック" pitchFamily="-84" charset="-128"/>
              </a:rPr>
              <a:t>- </a:t>
            </a:r>
            <a:r>
              <a:rPr lang="fr-FR" sz="2800" u="sng" smtClean="0">
                <a:ea typeface="ＭＳ Ｐゴシック" pitchFamily="-84" charset="-128"/>
              </a:rPr>
              <a:t>Action</a:t>
            </a:r>
            <a:r>
              <a:rPr lang="fr-FR" sz="2800" smtClean="0">
                <a:ea typeface="ＭＳ Ｐゴシック" pitchFamily="-84" charset="-128"/>
              </a:rPr>
              <a:t>: extenseur et inclinaison homo- latérale</a:t>
            </a:r>
          </a:p>
        </p:txBody>
      </p:sp>
      <p:pic>
        <p:nvPicPr>
          <p:cNvPr id="7680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209CD-D7AA-4C92-ADA4-1EBF7A28652B}" type="slidenum">
              <a:rPr lang="fr-FR"/>
              <a:pPr/>
              <a:t>61</a:t>
            </a:fld>
            <a:endParaRPr lang="fr-FR"/>
          </a:p>
        </p:txBody>
      </p:sp>
      <p:sp>
        <p:nvSpPr>
          <p:cNvPr id="7680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8229600" cy="639763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3.   Le plan du splénius et de l’angulaire</a:t>
            </a:r>
            <a:br>
              <a:rPr lang="fr-FR" sz="3600" smtClean="0">
                <a:ea typeface="ＭＳ Ｐゴシック" pitchFamily="-84" charset="-128"/>
              </a:rPr>
            </a:br>
            <a:endParaRPr lang="fr-FR" sz="3600" smtClean="0">
              <a:ea typeface="ＭＳ Ｐゴシック" pitchFamily="-84" charset="-128"/>
            </a:endParaRPr>
          </a:p>
        </p:txBody>
      </p:sp>
      <p:pic>
        <p:nvPicPr>
          <p:cNvPr id="77827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Espace réservé du contenu 2"/>
          <p:cNvSpPr>
            <a:spLocks/>
          </p:cNvSpPr>
          <p:nvPr/>
        </p:nvSpPr>
        <p:spPr bwMode="auto">
          <a:xfrm>
            <a:off x="762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</a:pPr>
            <a:r>
              <a:rPr lang="fr-FR" sz="2800"/>
              <a:t>a)  Le </a:t>
            </a:r>
            <a:r>
              <a:rPr lang="fr-FR" sz="2800">
                <a:solidFill>
                  <a:srgbClr val="FF0000"/>
                </a:solidFill>
              </a:rPr>
              <a:t>splénius</a:t>
            </a:r>
            <a:endParaRPr lang="fr-FR" sz="2800"/>
          </a:p>
          <a:p>
            <a:pPr marL="361950" indent="-361950" eaLnBrk="0" hangingPunct="0">
              <a:spcBef>
                <a:spcPct val="20000"/>
              </a:spcBef>
            </a:pPr>
            <a:endParaRPr lang="fr-FR" sz="2800"/>
          </a:p>
          <a:p>
            <a:pPr marL="361950" indent="-361950" eaLnBrk="0" hangingPunct="0">
              <a:spcBef>
                <a:spcPct val="20000"/>
              </a:spcBef>
              <a:buFontTx/>
              <a:buChar char="-"/>
            </a:pPr>
            <a:r>
              <a:rPr lang="fr-FR" sz="2400" u="sng"/>
              <a:t>Origine</a:t>
            </a:r>
            <a:r>
              <a:rPr lang="fr-FR" sz="2400"/>
              <a:t>: </a:t>
            </a:r>
            <a:r>
              <a:rPr lang="fr-FR" sz="2000"/>
              <a:t>moitié inférieure du ligament nuchal, sur les épineuses de C7 à D4 et sur les ligaments inter- spinaux</a:t>
            </a:r>
          </a:p>
          <a:p>
            <a:pPr marL="361950" indent="-361950" eaLnBrk="0" hangingPunct="0">
              <a:spcBef>
                <a:spcPct val="20000"/>
              </a:spcBef>
              <a:buFontTx/>
              <a:buChar char="-"/>
            </a:pPr>
            <a:r>
              <a:rPr lang="fr-FR" sz="2400" u="sng"/>
              <a:t>Trajet</a:t>
            </a:r>
            <a:r>
              <a:rPr lang="fr-FR" sz="2400"/>
              <a:t>: </a:t>
            </a:r>
            <a:r>
              <a:rPr lang="fr-FR" sz="2000"/>
              <a:t>oblique en haut et dehors, s’enroule autour du rachis cervical et donne 2 faisceaux, 1 pour la tête, l’autre pour le cou.</a:t>
            </a:r>
          </a:p>
          <a:p>
            <a:pPr marL="361950" indent="-361950" eaLnBrk="0" hangingPunct="0">
              <a:spcBef>
                <a:spcPct val="20000"/>
              </a:spcBef>
              <a:buFontTx/>
              <a:buChar char="-"/>
            </a:pPr>
            <a:r>
              <a:rPr lang="fr-FR" sz="2400" u="sng"/>
              <a:t>Terminaison</a:t>
            </a:r>
            <a:r>
              <a:rPr lang="fr-FR" sz="2400"/>
              <a:t>: </a:t>
            </a:r>
          </a:p>
          <a:p>
            <a:pPr marL="361950" indent="-361950" eaLnBrk="0" hangingPunct="0">
              <a:spcBef>
                <a:spcPct val="20000"/>
              </a:spcBef>
              <a:buFontTx/>
              <a:buAutoNum type="arabicParenR"/>
            </a:pPr>
            <a:r>
              <a:rPr lang="fr-FR" sz="2000"/>
              <a:t>Supérieur = Splénius de la tête: moitié latérale de la ligne nuchale sup. et bord postéro- latéral de la mastoïde</a:t>
            </a:r>
          </a:p>
          <a:p>
            <a:pPr marL="361950" indent="-361950" eaLnBrk="0" hangingPunct="0">
              <a:spcBef>
                <a:spcPct val="20000"/>
              </a:spcBef>
              <a:buFontTx/>
              <a:buAutoNum type="arabicParenR"/>
            </a:pPr>
            <a:r>
              <a:rPr lang="fr-FR" sz="2000"/>
              <a:t>Inférieur = Splénius du cou: tubercules post des transverses C1 à C3</a:t>
            </a:r>
          </a:p>
          <a:p>
            <a:pPr marL="361950" indent="-361950" eaLnBrk="0" hangingPunct="0">
              <a:spcBef>
                <a:spcPct val="20000"/>
              </a:spcBef>
              <a:buFontTx/>
              <a:buChar char="-"/>
            </a:pPr>
            <a:r>
              <a:rPr lang="fr-FR" sz="2400" u="sng"/>
              <a:t>Innervation</a:t>
            </a:r>
            <a:r>
              <a:rPr lang="fr-FR" sz="2400"/>
              <a:t>: </a:t>
            </a:r>
            <a:r>
              <a:rPr lang="fr-FR" sz="2000"/>
              <a:t>branches postérieures des 2è, 3è et 4è nerfs cervicaux</a:t>
            </a:r>
          </a:p>
          <a:p>
            <a:pPr marL="361950" indent="-361950" eaLnBrk="0" hangingPunct="0">
              <a:spcBef>
                <a:spcPct val="20000"/>
              </a:spcBef>
              <a:buFontTx/>
              <a:buChar char="-"/>
            </a:pPr>
            <a:r>
              <a:rPr lang="fr-FR" sz="2400" u="sng"/>
              <a:t>Action</a:t>
            </a:r>
            <a:r>
              <a:rPr lang="fr-FR" sz="2400"/>
              <a:t>: </a:t>
            </a:r>
            <a:r>
              <a:rPr lang="fr-FR" sz="2000"/>
              <a:t>extension, rotation et inclinaison homo- latérale (contraction unilatérale), extension de la tête (Contraction bilatérale)</a:t>
            </a:r>
            <a:r>
              <a:rPr lang="fr-FR" sz="2400"/>
              <a:t>  </a:t>
            </a:r>
          </a:p>
        </p:txBody>
      </p:sp>
      <p:sp>
        <p:nvSpPr>
          <p:cNvPr id="778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C88B2B-488A-417C-9220-36EE5A4EF539}" type="slidenum">
              <a:rPr lang="fr-FR"/>
              <a:pPr/>
              <a:t>62</a:t>
            </a:fld>
            <a:endParaRPr lang="fr-FR"/>
          </a:p>
        </p:txBody>
      </p:sp>
      <p:sp>
        <p:nvSpPr>
          <p:cNvPr id="7783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800"/>
              <a:t>b) L’ </a:t>
            </a:r>
            <a:r>
              <a:rPr lang="fr-FR" sz="2800">
                <a:solidFill>
                  <a:srgbClr val="FF0000"/>
                </a:solidFill>
              </a:rPr>
              <a:t>Angulaire de l’omoplate </a:t>
            </a:r>
            <a:r>
              <a:rPr lang="fr-FR" sz="2400"/>
              <a:t>(en dehors du splénius et en arrière du scalène postérieur)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 u="sng"/>
              <a:t>Origine</a:t>
            </a:r>
            <a:r>
              <a:rPr lang="fr-FR" sz="2800"/>
              <a:t>: </a:t>
            </a:r>
            <a:r>
              <a:rPr lang="fr-FR" sz="2400"/>
              <a:t>angle supéro-médial de la scapula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 u="sng"/>
              <a:t>Trajet</a:t>
            </a:r>
            <a:r>
              <a:rPr lang="fr-FR" sz="2800"/>
              <a:t>: </a:t>
            </a:r>
            <a:r>
              <a:rPr lang="fr-FR" sz="2400"/>
              <a:t>oblique en haut, en dehors, en avant sous le splénius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 u="sng"/>
              <a:t>Terminaison</a:t>
            </a:r>
            <a:r>
              <a:rPr lang="fr-FR" sz="2800"/>
              <a:t>: </a:t>
            </a:r>
            <a:r>
              <a:rPr lang="fr-FR" sz="2400"/>
              <a:t>tubercules postérieurs des apophyses transverses de C1 à C4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/>
              <a:t> </a:t>
            </a:r>
            <a:r>
              <a:rPr lang="fr-FR" sz="2800" u="sng"/>
              <a:t>Innervation</a:t>
            </a:r>
            <a:r>
              <a:rPr lang="fr-FR" sz="2800"/>
              <a:t>: </a:t>
            </a:r>
            <a:r>
              <a:rPr lang="fr-FR" sz="2400"/>
              <a:t>nerf dorsal de la scapula et par les racines rachidiennes cervicales C4, C5.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800" u="sng"/>
              <a:t>Action</a:t>
            </a:r>
            <a:r>
              <a:rPr lang="fr-FR" sz="2800"/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Point fixe sur la scapula: inclinaison homolatérale du rachis cervicale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Point fixe sur le rachis: élévateur de la scapula, rotateur de la scapula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000"/>
              <a:t>(permet rapprochement du MS sur le thorax)</a:t>
            </a:r>
          </a:p>
        </p:txBody>
      </p:sp>
      <p:sp>
        <p:nvSpPr>
          <p:cNvPr id="78851" name="Titre 1"/>
          <p:cNvSpPr>
            <a:spLocks/>
          </p:cNvSpPr>
          <p:nvPr/>
        </p:nvSpPr>
        <p:spPr bwMode="auto">
          <a:xfrm>
            <a:off x="762000" y="609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 eaLnBrk="0" hangingPunct="0"/>
            <a:r>
              <a:rPr lang="fr-FR" sz="3600">
                <a:solidFill>
                  <a:schemeClr val="tx2"/>
                </a:solidFill>
              </a:rPr>
              <a:t>3.   Le plan splénius et angulaire</a:t>
            </a:r>
            <a:br>
              <a:rPr lang="fr-FR" sz="3600">
                <a:solidFill>
                  <a:schemeClr val="tx2"/>
                </a:solidFill>
              </a:rPr>
            </a:br>
            <a:endParaRPr lang="fr-FR" sz="3600">
              <a:solidFill>
                <a:schemeClr val="tx2"/>
              </a:solidFill>
            </a:endParaRPr>
          </a:p>
        </p:txBody>
      </p:sp>
      <p:pic>
        <p:nvPicPr>
          <p:cNvPr id="7885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985BF-D8F4-411E-9712-4E664038F0B7}" type="slidenum">
              <a:rPr lang="fr-FR"/>
              <a:pPr/>
              <a:t>63</a:t>
            </a:fld>
            <a:endParaRPr lang="fr-FR"/>
          </a:p>
        </p:txBody>
      </p:sp>
      <p:sp>
        <p:nvSpPr>
          <p:cNvPr id="7885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00400" y="65341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416050"/>
            <a:ext cx="61722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Image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228600"/>
            <a:ext cx="2813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000AE7-5642-4DF2-B2B7-63233CDC80AC}" type="slidenum">
              <a:rPr lang="fr-FR"/>
              <a:pPr/>
              <a:t>64</a:t>
            </a:fld>
            <a:endParaRPr lang="fr-FR"/>
          </a:p>
        </p:txBody>
      </p:sp>
      <p:sp>
        <p:nvSpPr>
          <p:cNvPr id="7987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re 1"/>
          <p:cNvSpPr>
            <a:spLocks/>
          </p:cNvSpPr>
          <p:nvPr/>
        </p:nvSpPr>
        <p:spPr bwMode="auto">
          <a:xfrm>
            <a:off x="762000" y="609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 eaLnBrk="0" hangingPunct="0"/>
            <a:r>
              <a:rPr lang="fr-FR" sz="3600">
                <a:solidFill>
                  <a:schemeClr val="tx2"/>
                </a:solidFill>
              </a:rPr>
              <a:t>4.   Le </a:t>
            </a:r>
            <a:r>
              <a:rPr lang="fr-FR" sz="3600">
                <a:solidFill>
                  <a:srgbClr val="FF0000"/>
                </a:solidFill>
              </a:rPr>
              <a:t>trapèze</a:t>
            </a:r>
            <a:r>
              <a:rPr lang="fr-FR" sz="3600">
                <a:solidFill>
                  <a:schemeClr val="tx2"/>
                </a:solidFill>
              </a:rPr>
              <a:t/>
            </a:r>
            <a:br>
              <a:rPr lang="fr-FR" sz="3600">
                <a:solidFill>
                  <a:schemeClr val="tx2"/>
                </a:solidFill>
              </a:rPr>
            </a:br>
            <a:endParaRPr lang="fr-FR" sz="3600">
              <a:solidFill>
                <a:schemeClr val="tx2"/>
              </a:solidFill>
            </a:endParaRPr>
          </a:p>
        </p:txBody>
      </p:sp>
      <p:pic>
        <p:nvPicPr>
          <p:cNvPr id="80899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6" descr="220px-Trapezius_Gray4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1295400"/>
            <a:ext cx="31257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15F369-23F1-416C-90E2-AC784BEDB032}" type="slidenum">
              <a:rPr lang="fr-FR"/>
              <a:pPr/>
              <a:t>65</a:t>
            </a:fld>
            <a:endParaRPr lang="fr-FR"/>
          </a:p>
        </p:txBody>
      </p:sp>
      <p:sp>
        <p:nvSpPr>
          <p:cNvPr id="8090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/>
              <a:t>2 parties (supérieure et inférieur)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/>
              <a:t>Partie inférieure n’appartient pas à la nuque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/>
              <a:t>Partie supérieure = </a:t>
            </a:r>
            <a:r>
              <a:rPr lang="fr-FR" sz="2400">
                <a:solidFill>
                  <a:srgbClr val="FF0000"/>
                </a:solidFill>
              </a:rPr>
              <a:t>plan superficiel de la nuque, </a:t>
            </a:r>
            <a:r>
              <a:rPr lang="fr-FR" sz="2400"/>
              <a:t>enveloppée par l’aponévrose cervicale superficielle commune avec SCM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800" u="sng"/>
              <a:t>Origine</a:t>
            </a:r>
            <a:r>
              <a:rPr lang="fr-FR" sz="2800"/>
              <a:t>:</a:t>
            </a:r>
            <a:r>
              <a:rPr lang="fr-FR" sz="2000"/>
              <a:t> </a:t>
            </a:r>
            <a:r>
              <a:rPr lang="fr-FR" sz="2400"/>
              <a:t>ligne nucale supérieure et protubérance occipitale externe, sur toute la hauteur du ligament nuchal, sur l’apophyse épineuse de C7.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800" u="sng"/>
              <a:t>Trajet</a:t>
            </a:r>
            <a:r>
              <a:rPr lang="fr-FR" sz="2400"/>
              <a:t>: curviligne vertical vers le bas puis oblique en bas, en avant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400" u="sng"/>
              <a:t>Terminaison</a:t>
            </a:r>
            <a:r>
              <a:rPr lang="fr-FR" sz="2400"/>
              <a:t>: 1/3 externe du bord post et face sup de la clavicule (lame aponévrotique commune avec deltoïde = chape delto- trapézienne)</a:t>
            </a:r>
          </a:p>
        </p:txBody>
      </p:sp>
      <p:sp>
        <p:nvSpPr>
          <p:cNvPr id="81923" name="Titre 1"/>
          <p:cNvSpPr>
            <a:spLocks/>
          </p:cNvSpPr>
          <p:nvPr/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 eaLnBrk="0" hangingPunct="0"/>
            <a:r>
              <a:rPr lang="fr-FR" sz="3600">
                <a:solidFill>
                  <a:schemeClr val="tx2"/>
                </a:solidFill>
              </a:rPr>
              <a:t>4.   Le </a:t>
            </a:r>
            <a:r>
              <a:rPr lang="fr-FR" sz="3600">
                <a:solidFill>
                  <a:srgbClr val="FF0000"/>
                </a:solidFill>
              </a:rPr>
              <a:t>trapèze</a:t>
            </a:r>
            <a:r>
              <a:rPr lang="fr-FR" sz="3600">
                <a:solidFill>
                  <a:schemeClr val="tx2"/>
                </a:solidFill>
              </a:rPr>
              <a:t/>
            </a:r>
            <a:br>
              <a:rPr lang="fr-FR" sz="3600">
                <a:solidFill>
                  <a:schemeClr val="tx2"/>
                </a:solidFill>
              </a:rPr>
            </a:br>
            <a:endParaRPr lang="fr-FR" sz="3600">
              <a:solidFill>
                <a:schemeClr val="tx2"/>
              </a:solidFill>
            </a:endParaRPr>
          </a:p>
        </p:txBody>
      </p:sp>
      <p:pic>
        <p:nvPicPr>
          <p:cNvPr id="81924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B7ADAF-E758-49D7-B286-FD0C28C56349}" type="slidenum">
              <a:rPr lang="fr-FR"/>
              <a:pPr/>
              <a:t>66</a:t>
            </a:fld>
            <a:endParaRPr lang="fr-FR"/>
          </a:p>
        </p:txBody>
      </p:sp>
      <p:sp>
        <p:nvSpPr>
          <p:cNvPr id="8192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800" u="sng"/>
              <a:t>Innervation</a:t>
            </a:r>
            <a:r>
              <a:rPr lang="fr-FR" sz="2800"/>
              <a:t>:</a:t>
            </a:r>
            <a:r>
              <a:rPr lang="fr-FR" sz="2000"/>
              <a:t> </a:t>
            </a:r>
            <a:r>
              <a:rPr lang="fr-FR" sz="2400"/>
              <a:t>nerf spinal (XI)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800" u="sng"/>
              <a:t>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fr-FR" sz="24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400" i="1"/>
              <a:t>Point fixe crâne – rachis</a:t>
            </a:r>
            <a:r>
              <a:rPr lang="fr-FR" sz="2400"/>
              <a:t>: élévation de la clavicule et porte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400"/>
              <a:t>l’épaule en dedans (hausser les épaules), inspirateur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400"/>
              <a:t>accessoire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400" i="1"/>
              <a:t>Point fixe clavicule</a:t>
            </a:r>
            <a:r>
              <a:rPr lang="fr-FR" sz="2400"/>
              <a:t>: extension, inclinaison et rotation latérale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fr-FR" sz="2400"/>
              <a:t>de la tête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fr-FR" sz="2400"/>
          </a:p>
        </p:txBody>
      </p:sp>
      <p:sp>
        <p:nvSpPr>
          <p:cNvPr id="82947" name="Titre 1"/>
          <p:cNvSpPr>
            <a:spLocks/>
          </p:cNvSpPr>
          <p:nvPr/>
        </p:nvSpPr>
        <p:spPr bwMode="auto">
          <a:xfrm>
            <a:off x="762000" y="609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 eaLnBrk="0" hangingPunct="0"/>
            <a:r>
              <a:rPr lang="fr-FR" sz="3600">
                <a:solidFill>
                  <a:schemeClr val="tx2"/>
                </a:solidFill>
              </a:rPr>
              <a:t>4.   Le </a:t>
            </a:r>
            <a:r>
              <a:rPr lang="fr-FR" sz="3600">
                <a:solidFill>
                  <a:srgbClr val="FF0000"/>
                </a:solidFill>
              </a:rPr>
              <a:t>trapèze</a:t>
            </a:r>
            <a:r>
              <a:rPr lang="fr-FR" sz="3600">
                <a:solidFill>
                  <a:schemeClr val="tx2"/>
                </a:solidFill>
              </a:rPr>
              <a:t/>
            </a:r>
            <a:br>
              <a:rPr lang="fr-FR" sz="3600">
                <a:solidFill>
                  <a:schemeClr val="tx2"/>
                </a:solidFill>
              </a:rPr>
            </a:br>
            <a:endParaRPr lang="fr-FR" sz="3600">
              <a:solidFill>
                <a:schemeClr val="tx2"/>
              </a:solidFill>
            </a:endParaRPr>
          </a:p>
        </p:txBody>
      </p:sp>
      <p:pic>
        <p:nvPicPr>
          <p:cNvPr id="8294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0" y="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 sz="2400"/>
          </a:p>
          <a:p>
            <a:pPr eaLnBrk="0" hangingPunct="0"/>
            <a:endParaRPr lang="fr-FR" sz="2400"/>
          </a:p>
        </p:txBody>
      </p:sp>
      <p:sp>
        <p:nvSpPr>
          <p:cNvPr id="82950" name="Rectangle 7"/>
          <p:cNvSpPr>
            <a:spLocks noChangeArrowheads="1"/>
          </p:cNvSpPr>
          <p:nvPr/>
        </p:nvSpPr>
        <p:spPr bwMode="auto">
          <a:xfrm>
            <a:off x="0" y="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 sz="2400"/>
          </a:p>
          <a:p>
            <a:pPr eaLnBrk="0" hangingPunct="0"/>
            <a:endParaRPr lang="fr-FR" sz="2400"/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0" y="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 sz="2400"/>
          </a:p>
          <a:p>
            <a:pPr eaLnBrk="0" hangingPunct="0"/>
            <a:endParaRPr lang="fr-FR" sz="2400"/>
          </a:p>
        </p:txBody>
      </p:sp>
      <p:sp>
        <p:nvSpPr>
          <p:cNvPr id="8295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803D26-32BD-42B4-B6F0-D4A6005ECF55}" type="slidenum">
              <a:rPr lang="fr-FR"/>
              <a:pPr/>
              <a:t>67</a:t>
            </a:fld>
            <a:endParaRPr lang="fr-FR"/>
          </a:p>
        </p:txBody>
      </p:sp>
      <p:sp>
        <p:nvSpPr>
          <p:cNvPr id="82953" name="Espace réservé du pied de page 9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52400"/>
            <a:ext cx="48006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5" descr="muscles_cou_profi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35B6E4-959B-4B35-BEEC-2518E719266F}" type="slidenum">
              <a:rPr lang="fr-FR"/>
              <a:pPr/>
              <a:t>68</a:t>
            </a:fld>
            <a:endParaRPr lang="fr-FR"/>
          </a:p>
        </p:txBody>
      </p:sp>
      <p:sp>
        <p:nvSpPr>
          <p:cNvPr id="8397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670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1"/>
          <p:cNvSpPr>
            <a:spLocks noGrp="1"/>
          </p:cNvSpPr>
          <p:nvPr>
            <p:ph type="title" idx="4294967295"/>
          </p:nvPr>
        </p:nvSpPr>
        <p:spPr>
          <a:xfrm>
            <a:off x="762000" y="46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3600" smtClean="0">
                <a:ea typeface="ＭＳ Ｐゴシック" pitchFamily="-84" charset="-128"/>
              </a:rPr>
              <a:t>Rapports des muscles de la nuque</a:t>
            </a:r>
          </a:p>
        </p:txBody>
      </p:sp>
      <p:sp>
        <p:nvSpPr>
          <p:cNvPr id="84995" name="Espace réservé du contenu 2"/>
          <p:cNvSpPr>
            <a:spLocks noGrp="1"/>
          </p:cNvSpPr>
          <p:nvPr>
            <p:ph idx="4294967295"/>
          </p:nvPr>
        </p:nvSpPr>
        <p:spPr>
          <a:xfrm>
            <a:off x="1371600" y="685800"/>
            <a:ext cx="5029200" cy="3962400"/>
          </a:xfrm>
        </p:spPr>
        <p:txBody>
          <a:bodyPr/>
          <a:lstStyle/>
          <a:p>
            <a:pPr marL="609600" indent="-609600"/>
            <a:r>
              <a:rPr lang="fr-FR" sz="2800" i="1" smtClean="0">
                <a:solidFill>
                  <a:srgbClr val="FF0000"/>
                </a:solidFill>
                <a:ea typeface="ＭＳ Ｐゴシック" pitchFamily="-84" charset="-128"/>
              </a:rPr>
              <a:t>Artères: 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Occipitale (carotide externe)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Cervicale profonde (sous clavière)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Scapulaire postérieure (sous clavière)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Artère vertébrale (sous clavière)</a:t>
            </a:r>
          </a:p>
          <a:p>
            <a:pPr marL="609600" indent="-609600"/>
            <a:r>
              <a:rPr lang="fr-FR" sz="2800" i="1" smtClean="0">
                <a:solidFill>
                  <a:srgbClr val="0000FF"/>
                </a:solidFill>
                <a:ea typeface="ＭＳ Ｐゴシック" pitchFamily="-84" charset="-128"/>
              </a:rPr>
              <a:t>Veines :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Occipitale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Jugulaire postérieure</a:t>
            </a:r>
          </a:p>
          <a:p>
            <a:pPr marL="609600" indent="-609600">
              <a:buFontTx/>
              <a:buChar char="-"/>
            </a:pPr>
            <a:r>
              <a:rPr lang="fr-FR" sz="2000" i="1" smtClean="0">
                <a:ea typeface="ＭＳ Ｐゴシック" pitchFamily="-84" charset="-128"/>
              </a:rPr>
              <a:t>Vertébrale</a:t>
            </a:r>
          </a:p>
          <a:p>
            <a:pPr marL="609600" indent="-609600">
              <a:buFontTx/>
              <a:buChar char="-"/>
            </a:pPr>
            <a:endParaRPr lang="fr-FR" sz="2000" i="1" smtClean="0">
              <a:ea typeface="ＭＳ Ｐゴシック" pitchFamily="-84" charset="-128"/>
            </a:endParaRPr>
          </a:p>
          <a:p>
            <a:pPr marL="609600" indent="-609600">
              <a:buFontTx/>
              <a:buChar char="-"/>
            </a:pPr>
            <a:endParaRPr lang="fr-FR" sz="2000" i="1" smtClean="0">
              <a:ea typeface="ＭＳ Ｐゴシック" pitchFamily="-84" charset="-128"/>
            </a:endParaRPr>
          </a:p>
        </p:txBody>
      </p:sp>
      <p:pic>
        <p:nvPicPr>
          <p:cNvPr id="8499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Espace réservé du contenu 2"/>
          <p:cNvSpPr>
            <a:spLocks/>
          </p:cNvSpPr>
          <p:nvPr/>
        </p:nvSpPr>
        <p:spPr bwMode="auto">
          <a:xfrm>
            <a:off x="1371600" y="4724400"/>
            <a:ext cx="701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fr-FR" sz="2800" i="1">
                <a:solidFill>
                  <a:srgbClr val="9900CC"/>
                </a:solidFill>
              </a:rPr>
              <a:t>Lymphatiques </a:t>
            </a:r>
            <a:r>
              <a:rPr lang="fr-FR" sz="2000" i="1"/>
              <a:t>Ganglions sous- occipitaux, cervicaux et sus - claviculaires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fr-FR" sz="2800" b="1" i="1"/>
              <a:t>Nerfs: </a:t>
            </a:r>
            <a:r>
              <a:rPr lang="fr-FR" sz="2000" i="1"/>
              <a:t>Branches postérieures des 8 nerfs cervicaux</a:t>
            </a:r>
          </a:p>
        </p:txBody>
      </p:sp>
      <p:sp>
        <p:nvSpPr>
          <p:cNvPr id="8499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FBAF70-8BA1-4EE0-B9AB-7A0A2DE00579}" type="slidenum">
              <a:rPr lang="fr-FR"/>
              <a:pPr/>
              <a:t>69</a:t>
            </a:fld>
            <a:endParaRPr lang="fr-FR"/>
          </a:p>
        </p:txBody>
      </p:sp>
      <p:sp>
        <p:nvSpPr>
          <p:cNvPr id="84999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III.    Les muscles antérieurs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5257800"/>
          </a:xfrm>
        </p:spPr>
        <p:txBody>
          <a:bodyPr/>
          <a:lstStyle/>
          <a:p>
            <a:pPr marL="812800" indent="-812800" eaLnBrk="1" hangingPunct="1"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Région pré vertébrale</a:t>
            </a:r>
          </a:p>
          <a:p>
            <a:pPr marL="1524000" lvl="2" indent="-609600" eaLnBrk="1" hangingPunct="1"/>
            <a:endParaRPr lang="fr-FR" sz="3200" smtClean="0">
              <a:ea typeface="ＭＳ Ｐゴシック" pitchFamily="-84" charset="-128"/>
            </a:endParaRPr>
          </a:p>
          <a:p>
            <a:pPr marL="1524000" lvl="2" indent="-609600" eaLnBrk="1" hangingPunct="1"/>
            <a:r>
              <a:rPr lang="fr-FR" sz="3200" smtClean="0">
                <a:ea typeface="ＭＳ Ｐゴシック" pitchFamily="-84" charset="-128"/>
              </a:rPr>
              <a:t>Limites de la région</a:t>
            </a:r>
          </a:p>
          <a:p>
            <a:pPr marL="1524000" lvl="2" indent="-609600" eaLnBrk="1" hangingPunct="1"/>
            <a:endParaRPr lang="fr-FR" sz="3200" smtClean="0">
              <a:ea typeface="ＭＳ Ｐゴシック" pitchFamily="-84" charset="-128"/>
            </a:endParaRP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En haut: processus basilaire occipital</a:t>
            </a: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En bas: disque C7-D1</a:t>
            </a: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Latéralement: sommet des apophyses transverses</a:t>
            </a: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En arrière: rachis cervical</a:t>
            </a: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En dedans et avant: pharynx- œsophage</a:t>
            </a:r>
          </a:p>
          <a:p>
            <a:pPr marL="812800" indent="-812800" eaLnBrk="1" hangingPunct="1">
              <a:buFont typeface="Wingdings" pitchFamily="-84" charset="2"/>
              <a:buChar char="Ø"/>
            </a:pPr>
            <a:r>
              <a:rPr lang="fr-FR" sz="2400" smtClean="0">
                <a:ea typeface="ＭＳ Ｐゴシック" pitchFamily="-84" charset="-128"/>
              </a:rPr>
              <a:t>En dehors et en bas: creux sus claviculaire</a:t>
            </a:r>
          </a:p>
        </p:txBody>
      </p:sp>
      <p:pic>
        <p:nvPicPr>
          <p:cNvPr id="21508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04D03A-23F2-4637-9B57-5F58C46BB5DF}" type="slidenum">
              <a:rPr lang="fr-FR"/>
              <a:pPr/>
              <a:t>7</a:t>
            </a:fld>
            <a:endParaRPr lang="fr-FR"/>
          </a:p>
        </p:txBody>
      </p:sp>
      <p:sp>
        <p:nvSpPr>
          <p:cNvPr id="2151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Biomécanique</a:t>
            </a:r>
          </a:p>
        </p:txBody>
      </p:sp>
      <p:pic>
        <p:nvPicPr>
          <p:cNvPr id="86019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4478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Cou : important carrefour ostéo – musculaire</a:t>
            </a:r>
          </a:p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Environnement vasculo – nerveux essentiel</a:t>
            </a:r>
          </a:p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Jonction entre la tête et le tronc</a:t>
            </a:r>
          </a:p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Fonction d’orientation dans l’espace</a:t>
            </a:r>
          </a:p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Supporte la tête et retient le tronc: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Lutte contre l’apesanteur 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Lutte contre les forces de décélération et d’accélération    </a:t>
            </a:r>
          </a:p>
        </p:txBody>
      </p:sp>
      <p:sp>
        <p:nvSpPr>
          <p:cNvPr id="8602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385CD1-33D7-4BE7-8D75-D0E1CDEDA933}" type="slidenum">
              <a:rPr lang="fr-FR"/>
              <a:pPr/>
              <a:t>70</a:t>
            </a:fld>
            <a:endParaRPr lang="fr-FR"/>
          </a:p>
        </p:txBody>
      </p:sp>
      <p:sp>
        <p:nvSpPr>
          <p:cNvPr id="8602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re 1"/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Biomécanique</a:t>
            </a:r>
          </a:p>
        </p:txBody>
      </p:sp>
      <p:pic>
        <p:nvPicPr>
          <p:cNvPr id="87043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447800"/>
            <a:ext cx="883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Compromis biomécanique</a:t>
            </a:r>
          </a:p>
          <a:p>
            <a:pPr marL="635000" indent="-342900" eaLnBrk="0" hangingPunct="0">
              <a:spcBef>
                <a:spcPct val="20000"/>
              </a:spcBef>
            </a:pPr>
            <a:r>
              <a:rPr lang="fr-FR" sz="3200"/>
              <a:t> 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Entre finesse des mouvements et tensions musculo - aponévrotiques, ligamentaires  (rigidité du système)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Entre mobilité importante et stabilité passive ligamentaire et active musculaire  </a:t>
            </a:r>
          </a:p>
        </p:txBody>
      </p:sp>
      <p:sp>
        <p:nvSpPr>
          <p:cNvPr id="8704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2880CA-B573-429E-8EB7-70384937D0DA}" type="slidenum">
              <a:rPr lang="fr-FR"/>
              <a:pPr/>
              <a:t>71</a:t>
            </a:fld>
            <a:endParaRPr lang="fr-FR"/>
          </a:p>
        </p:txBody>
      </p:sp>
      <p:sp>
        <p:nvSpPr>
          <p:cNvPr id="87046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re 1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639762"/>
          </a:xfrm>
        </p:spPr>
        <p:txBody>
          <a:bodyPr/>
          <a:lstStyle/>
          <a:p>
            <a:pPr marL="1117600" indent="-1117600"/>
            <a:r>
              <a:rPr lang="fr-FR" sz="4000" smtClean="0">
                <a:ea typeface="ＭＳ Ｐゴシック" pitchFamily="-84" charset="-128"/>
              </a:rPr>
              <a:t>IV- Biomécanique</a:t>
            </a:r>
          </a:p>
        </p:txBody>
      </p:sp>
      <p:pic>
        <p:nvPicPr>
          <p:cNvPr id="88067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914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3200"/>
              <a:t>Mouvements selon 3 axes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Transversal (flexion – extension)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Sagittal (inclinaison latérale)</a:t>
            </a:r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3200"/>
              <a:t>Vertical (rotation)</a:t>
            </a:r>
          </a:p>
          <a:p>
            <a:pPr marL="1092200" lvl="1" indent="-342900" eaLnBrk="0" hangingPunct="0">
              <a:spcBef>
                <a:spcPct val="20000"/>
              </a:spcBef>
            </a:pPr>
            <a:r>
              <a:rPr lang="fr-FR" sz="3200"/>
              <a:t> </a:t>
            </a:r>
          </a:p>
          <a:p>
            <a:pPr marL="10922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3200"/>
              <a:t>Le plus souvent interaction des mouvements</a:t>
            </a:r>
          </a:p>
          <a:p>
            <a:pPr marL="1092200" lvl="1" indent="-342900" eaLnBrk="0" hangingPunct="0">
              <a:spcBef>
                <a:spcPct val="20000"/>
              </a:spcBef>
            </a:pPr>
            <a:r>
              <a:rPr lang="fr-FR" sz="3200"/>
              <a:t>(Inclinaison possible que si rotation)</a:t>
            </a:r>
          </a:p>
          <a:p>
            <a:pPr marL="1092200" lvl="1" indent="-342900" eaLnBrk="0" hangingPunct="0">
              <a:spcBef>
                <a:spcPct val="20000"/>
              </a:spcBef>
            </a:pPr>
            <a:endParaRPr lang="fr-FR" sz="3200"/>
          </a:p>
          <a:p>
            <a:pPr marL="10922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3200"/>
              <a:t>Mobilité importante du RC (atteinte des disques fréquente)</a:t>
            </a:r>
          </a:p>
          <a:p>
            <a:pPr marL="1092200" lvl="1" indent="-342900" eaLnBrk="0" hangingPunct="0">
              <a:spcBef>
                <a:spcPct val="20000"/>
              </a:spcBef>
            </a:pPr>
            <a:endParaRPr lang="fr-FR" sz="3200"/>
          </a:p>
          <a:p>
            <a:pPr marL="1092200" lvl="1" indent="-342900" eaLnBrk="0" hangingPunct="0">
              <a:spcBef>
                <a:spcPct val="20000"/>
              </a:spcBef>
              <a:buFontTx/>
              <a:buChar char="-"/>
            </a:pPr>
            <a:endParaRPr lang="fr-FR" sz="3200"/>
          </a:p>
        </p:txBody>
      </p:sp>
      <p:sp>
        <p:nvSpPr>
          <p:cNvPr id="8806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FC5EC4-BBDA-45D1-AB48-2DF59386E2FD}" type="slidenum">
              <a:rPr lang="fr-FR"/>
              <a:pPr/>
              <a:t>72</a:t>
            </a:fld>
            <a:endParaRPr lang="fr-FR"/>
          </a:p>
        </p:txBody>
      </p:sp>
      <p:sp>
        <p:nvSpPr>
          <p:cNvPr id="8807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62400" y="64579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>
            <p:ph type="title"/>
          </p:nvPr>
        </p:nvSpPr>
        <p:spPr>
          <a:xfrm>
            <a:off x="758825" y="-133350"/>
            <a:ext cx="7626350" cy="1473200"/>
          </a:xfrm>
        </p:spPr>
        <p:txBody>
          <a:bodyPr/>
          <a:lstStyle/>
          <a:p>
            <a:r>
              <a:rPr lang="fr-CA" smtClean="0">
                <a:ea typeface="ＭＳ Ｐゴシック" pitchFamily="-84" charset="-128"/>
              </a:rPr>
              <a:t>1- Mécanique articulaire</a:t>
            </a:r>
          </a:p>
        </p:txBody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76200" y="1528763"/>
            <a:ext cx="8991600" cy="3805237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Flexion extension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En flexion le CV et AA glissent sur CV et AA sous jacents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En extension, l’inverse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Amplitude globale: 100- 150°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Flexion maximale: 70°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Extension maximale: 80°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400" smtClean="0">
                <a:ea typeface="ＭＳ Ｐゴシック" pitchFamily="-84" charset="-128"/>
              </a:rPr>
              <a:t>Disque C5- C6 le plus mobile, le plus surmené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90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DC46AF-BA07-4D71-BB7F-B2D36D110E7F}" type="slidenum">
              <a:rPr lang="fr-FR"/>
              <a:pPr/>
              <a:t>73</a:t>
            </a:fld>
            <a:endParaRPr lang="fr-FR"/>
          </a:p>
        </p:txBody>
      </p:sp>
      <p:sp>
        <p:nvSpPr>
          <p:cNvPr id="8909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>
            <p:ph type="body" idx="1"/>
          </p:nvPr>
        </p:nvSpPr>
        <p:spPr>
          <a:xfrm>
            <a:off x="381000" y="685800"/>
            <a:ext cx="8553450" cy="5402263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Inclinaison latérale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Glissement des apophyses articulaires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Rotation combinée (obliquité des surfaces ) , surtout C2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Amplitude globale: 50° (25° de chaque côté)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Mouvement favorisé par élévation de la ceinture scapulaire     qui relâche la musculature cervicale</a:t>
            </a:r>
          </a:p>
          <a:p>
            <a:pPr marL="1003300" lvl="1">
              <a:buFontTx/>
              <a:buNone/>
            </a:pPr>
            <a:endParaRPr lang="fr-FR" sz="2100" smtClean="0">
              <a:ea typeface="ＭＳ Ｐゴシック" pitchFamily="-84" charset="-128"/>
            </a:endParaRPr>
          </a:p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Rotation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Combinée à de légers mouvements de flexion extension</a:t>
            </a:r>
          </a:p>
          <a:p>
            <a:pPr marL="1003300" lvl="1">
              <a:buFont typeface="Lucida Grande" pitchFamily="-84" charset="0"/>
              <a:buChar char="✓"/>
            </a:pPr>
            <a:r>
              <a:rPr lang="fr-FR" sz="2100" smtClean="0">
                <a:ea typeface="ＭＳ Ｐゴシック" pitchFamily="-84" charset="-128"/>
              </a:rPr>
              <a:t>Charnière cranio - rachidienne surtout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D3012-4244-4074-82F3-108774B80171}" type="slidenum">
              <a:rPr lang="fr-FR"/>
              <a:pPr/>
              <a:t>74</a:t>
            </a:fld>
            <a:endParaRPr lang="fr-FR"/>
          </a:p>
        </p:txBody>
      </p:sp>
      <p:sp>
        <p:nvSpPr>
          <p:cNvPr id="9011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>
            <p:ph type="title"/>
          </p:nvPr>
        </p:nvSpPr>
        <p:spPr>
          <a:xfrm>
            <a:off x="609600" y="-276225"/>
            <a:ext cx="8385175" cy="14732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2- Charnière cranio - rachidienne</a:t>
            </a:r>
          </a:p>
        </p:txBody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-76200" y="1143000"/>
            <a:ext cx="9224963" cy="5402263"/>
          </a:xfrm>
        </p:spPr>
        <p:txBody>
          <a:bodyPr/>
          <a:lstStyle/>
          <a:p>
            <a:pPr marL="635000"/>
            <a:r>
              <a:rPr lang="fr-FR" smtClean="0">
                <a:ea typeface="ＭＳ Ｐゴシック" pitchFamily="-84" charset="-128"/>
              </a:rPr>
              <a:t>Mobilité très grande (la plupart des articulations interviennent en même temps)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Flexion extension</a:t>
            </a:r>
          </a:p>
          <a:p>
            <a:pPr marL="1003300" lvl="1"/>
            <a:r>
              <a:rPr lang="fr-FR" smtClean="0">
                <a:ea typeface="ＭＳ Ｐゴシック" pitchFamily="-84" charset="-128"/>
              </a:rPr>
              <a:t>Surtout entre C0 et C1</a:t>
            </a:r>
          </a:p>
          <a:p>
            <a:pPr marL="1003300" lvl="1"/>
            <a:r>
              <a:rPr lang="fr-FR" smtClean="0">
                <a:ea typeface="ＭＳ Ｐゴシック" pitchFamily="-84" charset="-128"/>
              </a:rPr>
              <a:t>Puis C1- C2 et articulations sous jacentes</a:t>
            </a:r>
          </a:p>
          <a:p>
            <a:pPr marL="1003300" lvl="1"/>
            <a:r>
              <a:rPr lang="fr-FR" smtClean="0">
                <a:ea typeface="ＭＳ Ｐゴシック" pitchFamily="-84" charset="-128"/>
              </a:rPr>
              <a:t>Axe transversal passe par l’enroulement transversal des condyles sur les cavités glénoïdes</a:t>
            </a:r>
          </a:p>
          <a:p>
            <a:pPr marL="1003300" lvl="1"/>
            <a:r>
              <a:rPr lang="fr-FR" smtClean="0">
                <a:ea typeface="ＭＳ Ｐゴシック" pitchFamily="-84" charset="-128"/>
              </a:rPr>
              <a:t>Flexion 20°- Extension 30° (amplitude globale 50°)</a:t>
            </a:r>
          </a:p>
        </p:txBody>
      </p:sp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11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6753E0-383C-4819-BAF1-F979DBE50FF7}" type="slidenum">
              <a:rPr lang="fr-FR"/>
              <a:pPr/>
              <a:t>75</a:t>
            </a:fld>
            <a:endParaRPr lang="fr-FR"/>
          </a:p>
        </p:txBody>
      </p:sp>
      <p:sp>
        <p:nvSpPr>
          <p:cNvPr id="9114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ph type="body" idx="1"/>
          </p:nvPr>
        </p:nvSpPr>
        <p:spPr>
          <a:xfrm>
            <a:off x="76200" y="1066800"/>
            <a:ext cx="8867775" cy="5402263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Inclinaison latérale</a:t>
            </a:r>
          </a:p>
          <a:p>
            <a:pPr marL="635000"/>
            <a:endParaRPr lang="fr-FR" smtClean="0">
              <a:ea typeface="ＭＳ Ｐゴシック" pitchFamily="-84" charset="-128"/>
            </a:endParaRP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S’effectue dans C0 – C1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Axe sagittal passe par l’enroulement transversal des condyles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Amplitude globale : 35°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Limitée par la mise en tension des membranes atloïdo - occipitales (ant et post) 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51170B-CC97-4705-8827-B94AFF481D78}" type="slidenum">
              <a:rPr lang="fr-FR"/>
              <a:pPr/>
              <a:t>76</a:t>
            </a:fld>
            <a:endParaRPr lang="fr-FR"/>
          </a:p>
        </p:txBody>
      </p:sp>
      <p:sp>
        <p:nvSpPr>
          <p:cNvPr id="9216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762000"/>
            <a:ext cx="8382000" cy="4572000"/>
          </a:xfrm>
        </p:spPr>
        <p:txBody>
          <a:bodyPr/>
          <a:lstStyle/>
          <a:p>
            <a:pPr marL="635000"/>
            <a:r>
              <a:rPr lang="en-US" i="1" smtClean="0">
                <a:solidFill>
                  <a:srgbClr val="FF0000"/>
                </a:solidFill>
                <a:ea typeface="ＭＳ Ｐゴシック" pitchFamily="-84" charset="-128"/>
              </a:rPr>
              <a:t>Rotation</a:t>
            </a:r>
          </a:p>
          <a:p>
            <a:pPr marL="635000"/>
            <a:endParaRPr lang="en-US" smtClean="0">
              <a:ea typeface="ＭＳ Ｐゴシック" pitchFamily="-84" charset="-128"/>
            </a:endParaRP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Caractéristique de la charnière cranio- rachidienne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S’effectue dans l’articulation atlanto- axoïdienne médiane 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Axe de rotation = apophyse odontoïde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1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74C4D-5A1F-4A12-AE3F-083DE07A5689}" type="slidenum">
              <a:rPr lang="fr-FR"/>
              <a:pPr/>
              <a:t>77</a:t>
            </a:fld>
            <a:endParaRPr lang="fr-FR"/>
          </a:p>
        </p:txBody>
      </p:sp>
      <p:sp>
        <p:nvSpPr>
          <p:cNvPr id="9318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685800"/>
            <a:ext cx="8382000" cy="4800600"/>
          </a:xfrm>
        </p:spPr>
        <p:txBody>
          <a:bodyPr/>
          <a:lstStyle/>
          <a:p>
            <a:pPr marL="635000"/>
            <a:r>
              <a:rPr lang="en-US" i="1" smtClean="0">
                <a:solidFill>
                  <a:srgbClr val="FF0000"/>
                </a:solidFill>
                <a:ea typeface="ＭＳ Ｐゴシック" pitchFamily="-84" charset="-128"/>
              </a:rPr>
              <a:t>Rotation</a:t>
            </a:r>
          </a:p>
          <a:p>
            <a:pPr marL="635000"/>
            <a:endParaRPr lang="en-US" smtClean="0">
              <a:ea typeface="ＭＳ Ｐゴシック" pitchFamily="-84" charset="-128"/>
            </a:endParaRP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Rotation accompagnée d’une flexion et d’une inclinaison latérale du côté opposé (favorise l’exécution)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Au cours du mouvement l’atlas est solidaire de l’occipital, la rotation de la tête ne se fait qu’entre l’atlas et l’axis</a:t>
            </a:r>
          </a:p>
          <a:p>
            <a:pPr marL="635000">
              <a:buFontTx/>
              <a:buChar char="-"/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42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5C9AF3-2057-4BE3-9A64-365874A42393}" type="slidenum">
              <a:rPr lang="fr-FR"/>
              <a:pPr/>
              <a:t>78</a:t>
            </a:fld>
            <a:endParaRPr lang="fr-FR"/>
          </a:p>
        </p:txBody>
      </p:sp>
      <p:sp>
        <p:nvSpPr>
          <p:cNvPr id="9421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>
            <p:ph type="title"/>
          </p:nvPr>
        </p:nvSpPr>
        <p:spPr>
          <a:xfrm>
            <a:off x="682625" y="76200"/>
            <a:ext cx="8385175" cy="11430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3- Motricité musculaire de la tête</a:t>
            </a:r>
          </a:p>
        </p:txBody>
      </p:sp>
      <p:sp>
        <p:nvSpPr>
          <p:cNvPr id="95235" name="Rectangle 2"/>
          <p:cNvSpPr>
            <a:spLocks noChangeArrowheads="1"/>
          </p:cNvSpPr>
          <p:nvPr>
            <p:ph type="body" idx="1"/>
          </p:nvPr>
        </p:nvSpPr>
        <p:spPr>
          <a:xfrm>
            <a:off x="152400" y="1143000"/>
            <a:ext cx="8991600" cy="5402263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Flexion</a:t>
            </a:r>
          </a:p>
          <a:p>
            <a:pPr marL="635000"/>
            <a:endParaRPr lang="fr-FR" smtClean="0">
              <a:ea typeface="ＭＳ Ｐゴシック" pitchFamily="-84" charset="-128"/>
            </a:endParaRP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Tous les </a:t>
            </a:r>
            <a:r>
              <a:rPr lang="fr-FR" b="1" smtClean="0">
                <a:solidFill>
                  <a:srgbClr val="FF0000"/>
                </a:solidFill>
                <a:ea typeface="ＭＳ Ｐゴシック" pitchFamily="-84" charset="-128"/>
              </a:rPr>
              <a:t>muscles de la région antérieure du cou</a:t>
            </a:r>
            <a:r>
              <a:rPr lang="fr-FR" smtClean="0">
                <a:ea typeface="ＭＳ Ｐゴシック" pitchFamily="-84" charset="-128"/>
              </a:rPr>
              <a:t> (en avant d’un plan frontal passant par les CV)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SCM soit efficace si « starter » = position préalable de flexion cervicale par les autres muscles</a:t>
            </a:r>
          </a:p>
          <a:p>
            <a:pPr marL="635000">
              <a:buFontTx/>
              <a:buNone/>
            </a:pPr>
            <a:r>
              <a:rPr lang="fr-FR" smtClean="0">
                <a:ea typeface="ＭＳ Ｐゴシック" pitchFamily="-84" charset="-128"/>
              </a:rPr>
              <a:t>            SCM = fléchisseur puissant du RCI  </a:t>
            </a:r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Flèche vers la droite 5"/>
          <p:cNvSpPr>
            <a:spLocks noChangeArrowheads="1"/>
          </p:cNvSpPr>
          <p:nvPr/>
        </p:nvSpPr>
        <p:spPr bwMode="auto">
          <a:xfrm>
            <a:off x="762000" y="5638800"/>
            <a:ext cx="762000" cy="255588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952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32A04A-95A1-4252-9C3F-7C57A6741896}" type="slidenum">
              <a:rPr lang="fr-FR"/>
              <a:pPr/>
              <a:t>79</a:t>
            </a:fld>
            <a:endParaRPr lang="fr-FR"/>
          </a:p>
        </p:txBody>
      </p:sp>
      <p:sp>
        <p:nvSpPr>
          <p:cNvPr id="95239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III.    Les muscles antérieurs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6019800" cy="41910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Région pré vertébrale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fr-FR" sz="4000" smtClean="0">
              <a:ea typeface="ＭＳ Ｐゴシック" pitchFamily="-84" charset="-128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fr-FR" sz="3200" smtClean="0">
                <a:ea typeface="ＭＳ Ｐゴシック" pitchFamily="-84" charset="-128"/>
              </a:rPr>
              <a:t>Constitution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fr-FR" sz="3200" smtClean="0">
              <a:ea typeface="ＭＳ Ｐゴシック" pitchFamily="-84" charset="-128"/>
            </a:endParaRPr>
          </a:p>
          <a:p>
            <a:pPr marL="812800" indent="-812800" eaLnBrk="1" hangingPunct="1">
              <a:lnSpc>
                <a:spcPct val="90000"/>
              </a:lnSpc>
              <a:buFont typeface="Wingdings" pitchFamily="-84" charset="2"/>
              <a:buChar char="Ø"/>
            </a:pPr>
            <a:r>
              <a:rPr lang="fr-FR" sz="2400" u="sng" smtClean="0">
                <a:ea typeface="ＭＳ Ｐゴシック" pitchFamily="-84" charset="-128"/>
              </a:rPr>
              <a:t>Loge médiane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None/>
            </a:pPr>
            <a:endParaRPr lang="fr-FR" sz="2000" smtClean="0">
              <a:ea typeface="ＭＳ Ｐゴシック" pitchFamily="-84" charset="-128"/>
            </a:endParaRPr>
          </a:p>
          <a:p>
            <a:pPr marL="812800" indent="-812800" eaLnBrk="1" hangingPunct="1">
              <a:lnSpc>
                <a:spcPct val="90000"/>
              </a:lnSpc>
              <a:buFont typeface="Wingdings" pitchFamily="-84" charset="2"/>
              <a:buChar char="Ø"/>
            </a:pPr>
            <a:r>
              <a:rPr lang="fr-FR" sz="2400" u="sng" smtClean="0">
                <a:ea typeface="ＭＳ Ｐゴシック" pitchFamily="-84" charset="-128"/>
              </a:rPr>
              <a:t>Loge latérale</a:t>
            </a:r>
          </a:p>
        </p:txBody>
      </p:sp>
      <p:pic>
        <p:nvPicPr>
          <p:cNvPr id="22532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AC1558-63D2-4F40-B828-26A6B6A850CD}" type="slidenum">
              <a:rPr lang="fr-FR"/>
              <a:pPr/>
              <a:t>8</a:t>
            </a:fld>
            <a:endParaRPr lang="fr-FR"/>
          </a:p>
        </p:txBody>
      </p:sp>
      <p:sp>
        <p:nvSpPr>
          <p:cNvPr id="22534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381000"/>
            <a:ext cx="8534400" cy="6248400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Extension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Tous les </a:t>
            </a:r>
            <a:r>
              <a:rPr lang="fr-FR" b="1" smtClean="0">
                <a:solidFill>
                  <a:srgbClr val="FF0000"/>
                </a:solidFill>
                <a:ea typeface="ＭＳ Ｐゴシック" pitchFamily="-84" charset="-128"/>
              </a:rPr>
              <a:t>muscles de la région de la nuque</a:t>
            </a:r>
            <a:r>
              <a:rPr lang="fr-FR" smtClean="0">
                <a:ea typeface="ＭＳ Ｐゴシック" pitchFamily="-84" charset="-128"/>
              </a:rPr>
              <a:t> (en particulier ceux compris entre apophyses transverses et épineuses)</a:t>
            </a:r>
          </a:p>
          <a:p>
            <a:pPr marL="635000">
              <a:buFontTx/>
              <a:buChar char="-"/>
            </a:pPr>
            <a:endParaRPr lang="fr-FR" smtClean="0">
              <a:ea typeface="ＭＳ Ｐゴシック" pitchFamily="-84" charset="-128"/>
            </a:endParaRPr>
          </a:p>
          <a:p>
            <a:pPr marL="635000"/>
            <a:r>
              <a:rPr lang="fr-FR" smtClean="0">
                <a:ea typeface="ＭＳ Ｐゴシック" pitchFamily="-84" charset="-128"/>
              </a:rPr>
              <a:t>Inclinaison latérale </a:t>
            </a:r>
          </a:p>
          <a:p>
            <a:pPr marL="635000">
              <a:buFontTx/>
              <a:buChar char="-"/>
            </a:pPr>
            <a:r>
              <a:rPr lang="fr-FR" b="1" smtClean="0">
                <a:solidFill>
                  <a:srgbClr val="FF0000"/>
                </a:solidFill>
                <a:ea typeface="ＭＳ Ｐゴシック" pitchFamily="-84" charset="-128"/>
              </a:rPr>
              <a:t>Scalènes </a:t>
            </a:r>
            <a:r>
              <a:rPr lang="fr-FR" smtClean="0">
                <a:ea typeface="ＭＳ Ｐゴシック" pitchFamily="-84" charset="-128"/>
              </a:rPr>
              <a:t>surtout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Et muscles de la nuque si contraction unilatérale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SCM action synergique ou favorisant ce mouvement par la rotation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626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C96B55-3DD3-4E41-9E3B-0A267E682113}" type="slidenum">
              <a:rPr lang="fr-FR"/>
              <a:pPr/>
              <a:t>80</a:t>
            </a:fld>
            <a:endParaRPr lang="fr-FR"/>
          </a:p>
        </p:txBody>
      </p:sp>
      <p:sp>
        <p:nvSpPr>
          <p:cNvPr id="9626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295400"/>
            <a:ext cx="8534400" cy="4419600"/>
          </a:xfrm>
        </p:spPr>
        <p:txBody>
          <a:bodyPr/>
          <a:lstStyle/>
          <a:p>
            <a:pPr marL="635000"/>
            <a:r>
              <a:rPr lang="fr-FR" i="1" smtClean="0">
                <a:solidFill>
                  <a:srgbClr val="FF0000"/>
                </a:solidFill>
                <a:ea typeface="ＭＳ Ｐゴシック" pitchFamily="-84" charset="-128"/>
              </a:rPr>
              <a:t>Rotation </a:t>
            </a: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Tous les muscles participent à ce mouvement amorcé par des actions synergiques automatiques</a:t>
            </a:r>
          </a:p>
          <a:p>
            <a:pPr marL="635000">
              <a:buFontTx/>
              <a:buChar char="-"/>
            </a:pPr>
            <a:endParaRPr lang="fr-FR" smtClean="0">
              <a:ea typeface="ＭＳ Ｐゴシック" pitchFamily="-84" charset="-128"/>
            </a:endParaRPr>
          </a:p>
          <a:p>
            <a:pPr marL="635000">
              <a:buFontTx/>
              <a:buChar char="-"/>
            </a:pPr>
            <a:r>
              <a:rPr lang="fr-FR" smtClean="0">
                <a:ea typeface="ＭＳ Ｐゴシック" pitchFamily="-84" charset="-128"/>
              </a:rPr>
              <a:t>SCM renforce l’action des autres groupes musculaires si nécessité d’un mouvement plus ample et plus fort</a:t>
            </a: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830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EE69F0-1160-4DB9-B8B1-FCF6D336B979}" type="slidenum">
              <a:rPr lang="fr-FR"/>
              <a:pPr/>
              <a:t>81</a:t>
            </a:fld>
            <a:endParaRPr lang="fr-FR"/>
          </a:p>
        </p:txBody>
      </p:sp>
      <p:sp>
        <p:nvSpPr>
          <p:cNvPr id="9830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>
            <p:ph type="title"/>
          </p:nvPr>
        </p:nvSpPr>
        <p:spPr>
          <a:xfrm>
            <a:off x="682625" y="228600"/>
            <a:ext cx="8385175" cy="1143000"/>
          </a:xfrm>
        </p:spPr>
        <p:txBody>
          <a:bodyPr/>
          <a:lstStyle/>
          <a:p>
            <a:r>
              <a:rPr lang="fr-FR" sz="4000" smtClean="0">
                <a:ea typeface="ＭＳ Ｐゴシック" pitchFamily="-84" charset="-128"/>
              </a:rPr>
              <a:t>4- Motricité musculaire et/ou stature de la ceinture scapulaire</a:t>
            </a:r>
          </a:p>
        </p:txBody>
      </p:sp>
      <p:sp>
        <p:nvSpPr>
          <p:cNvPr id="100355" name="Rectangle 2"/>
          <p:cNvSpPr>
            <a:spLocks noChangeArrowheads="1"/>
          </p:cNvSpPr>
          <p:nvPr>
            <p:ph type="body" idx="1"/>
          </p:nvPr>
        </p:nvSpPr>
        <p:spPr>
          <a:xfrm>
            <a:off x="1600200" y="2514600"/>
            <a:ext cx="5791200" cy="2133600"/>
          </a:xfrm>
        </p:spPr>
        <p:txBody>
          <a:bodyPr/>
          <a:lstStyle/>
          <a:p>
            <a:pPr marL="635000"/>
            <a:r>
              <a:rPr lang="fr-FR" smtClean="0">
                <a:ea typeface="ＭＳ Ｐゴシック" pitchFamily="-84" charset="-128"/>
              </a:rPr>
              <a:t>Trapèze </a:t>
            </a:r>
          </a:p>
          <a:p>
            <a:pPr marL="635000"/>
            <a:r>
              <a:rPr lang="fr-FR" smtClean="0">
                <a:ea typeface="ＭＳ Ｐゴシック" pitchFamily="-84" charset="-128"/>
              </a:rPr>
              <a:t>SCM</a:t>
            </a:r>
          </a:p>
          <a:p>
            <a:pPr marL="635000"/>
            <a:r>
              <a:rPr lang="fr-FR" smtClean="0">
                <a:ea typeface="ＭＳ Ｐゴシック" pitchFamily="-84" charset="-128"/>
              </a:rPr>
              <a:t>Angulaire de l’omoplate</a:t>
            </a:r>
          </a:p>
          <a:p>
            <a:pPr marL="635000"/>
            <a:endParaRPr lang="fr-FR" smtClean="0">
              <a:ea typeface="ＭＳ Ｐゴシック" pitchFamily="-84" charset="-128"/>
            </a:endParaRPr>
          </a:p>
          <a:p>
            <a:pPr marL="635000">
              <a:buFontTx/>
              <a:buNone/>
            </a:pPr>
            <a:endParaRPr lang="fr-FR" smtClean="0">
              <a:ea typeface="ＭＳ Ｐゴシック" pitchFamily="-84" charset="-128"/>
            </a:endParaRPr>
          </a:p>
        </p:txBody>
      </p:sp>
      <p:pic>
        <p:nvPicPr>
          <p:cNvPr id="10035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36513"/>
            <a:ext cx="571500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03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B8E18D-C5AB-4C34-AAA0-EC01C8C68955}" type="slidenum">
              <a:rPr lang="fr-FR"/>
              <a:pPr/>
              <a:t>82</a:t>
            </a:fld>
            <a:endParaRPr lang="fr-FR"/>
          </a:p>
        </p:txBody>
      </p:sp>
      <p:sp>
        <p:nvSpPr>
          <p:cNvPr id="10035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smtClean="0">
                <a:ea typeface="ＭＳ Ｐゴシック" pitchFamily="-84" charset="-128"/>
              </a:rPr>
              <a:t>Coupe en C6 </a:t>
            </a:r>
          </a:p>
        </p:txBody>
      </p:sp>
      <p:pic>
        <p:nvPicPr>
          <p:cNvPr id="101379" name="Image 2" descr="Coupe C6 complèt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03425" y="-53975"/>
            <a:ext cx="597535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 rot="10800000" flipV="1">
            <a:off x="4953000" y="3276600"/>
            <a:ext cx="2057400" cy="304800"/>
          </a:xfrm>
          <a:prstGeom prst="straightConnector1">
            <a:avLst/>
          </a:prstGeom>
          <a:noFill/>
          <a:ln w="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381" name="ZoneTexte 6"/>
          <p:cNvSpPr txBox="1">
            <a:spLocks noChangeArrowheads="1"/>
          </p:cNvSpPr>
          <p:nvPr/>
        </p:nvSpPr>
        <p:spPr bwMode="auto">
          <a:xfrm>
            <a:off x="6934200" y="3124200"/>
            <a:ext cx="327025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/>
              <a:t>15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25450"/>
            <a:ext cx="3810000" cy="3384550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Région hyoïdienne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Loge viscérale du cou (trachée, thyroïde, œsophage)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Région carotidienne (artère carotide, veine jugulaire interne, nerf X et XII)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Région pré vertébrale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Ligament nucal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Aponévrose cervicale profonde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Aponévrose cervicale moyenne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Aponévrose cervicale superficielle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Canal transversaire (artère, nerf et veine vertébrale)</a:t>
            </a:r>
          </a:p>
          <a:p>
            <a:pPr marL="533400" indent="-533400">
              <a:buFontTx/>
              <a:buAutoNum type="alphaUcPeriod"/>
            </a:pPr>
            <a:r>
              <a:rPr lang="fr-FR" sz="1400" smtClean="0">
                <a:ea typeface="ＭＳ Ｐゴシック" pitchFamily="-84" charset="-128"/>
              </a:rPr>
              <a:t>Canal rachidien</a:t>
            </a:r>
          </a:p>
          <a:p>
            <a:pPr marL="533400" indent="-533400">
              <a:buFontTx/>
              <a:buNone/>
            </a:pPr>
            <a:endParaRPr lang="fr-FR" sz="1400" smtClean="0">
              <a:ea typeface="ＭＳ Ｐゴシック" pitchFamily="-84" charset="-128"/>
            </a:endParaRPr>
          </a:p>
          <a:p>
            <a:pPr marL="533400" indent="-533400">
              <a:buFontTx/>
              <a:buAutoNum type="alphaUcPeriod"/>
            </a:pPr>
            <a:endParaRPr lang="fr-FR" sz="1400" smtClean="0">
              <a:ea typeface="ＭＳ Ｐゴシック" pitchFamily="-84" charset="-128"/>
            </a:endParaRPr>
          </a:p>
          <a:p>
            <a:pPr marL="533400" indent="-533400">
              <a:buFontTx/>
              <a:buAutoNum type="alphaUcPeriod"/>
            </a:pPr>
            <a:endParaRPr lang="fr-FR" sz="1400" smtClean="0">
              <a:ea typeface="ＭＳ Ｐゴシック" pitchFamily="-8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SCOM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Omo- hyoïdien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Sterno- cleïdo- hyoïdien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Scalène antérieur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Scalène moyen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Scalène postérieur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 transversaire du cou ou très long du cou (longissime)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 transversaire épineux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 petit complexus ou très long de la tête 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 angulaire de l’omoplate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 trapèze supérieur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Semi- épineux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Splénius de la tête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Racines du plexus brachial</a:t>
            </a:r>
          </a:p>
          <a:p>
            <a:pPr marL="533400" indent="-533400">
              <a:buFontTx/>
              <a:buAutoNum type="arabicPeriod"/>
            </a:pPr>
            <a:r>
              <a:rPr lang="fr-FR" sz="1400" smtClean="0">
                <a:ea typeface="ＭＳ Ｐゴシック" pitchFamily="-84" charset="-128"/>
              </a:rPr>
              <a:t>Muscles pré vertébraux médians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5029200" cy="3048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VI.  Bibliographie</a:t>
            </a:r>
            <a:br>
              <a:rPr lang="fr-FR" smtClean="0">
                <a:ea typeface="ＭＳ Ｐゴシック" pitchFamily="-84" charset="-128"/>
              </a:rPr>
            </a:br>
            <a:endParaRPr lang="fr-FR" smtClean="0">
              <a:ea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971800"/>
            <a:ext cx="5334000" cy="15240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Bouchet et Cuilleret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Netter</a:t>
            </a:r>
          </a:p>
          <a:p>
            <a:pPr marL="812800" indent="-812800" eaLnBrk="1" hangingPunct="1">
              <a:lnSpc>
                <a:spcPct val="80000"/>
              </a:lnSpc>
            </a:pPr>
            <a:r>
              <a:rPr lang="fr-FR" sz="2800" smtClean="0">
                <a:ea typeface="ＭＳ Ｐゴシック" pitchFamily="-84" charset="-128"/>
              </a:rPr>
              <a:t>Iconographie personnelle</a:t>
            </a:r>
            <a:endParaRPr lang="fr-FR" sz="2400" smtClean="0">
              <a:ea typeface="ＭＳ Ｐゴシック" pitchFamily="-84" charset="-128"/>
            </a:endParaRPr>
          </a:p>
        </p:txBody>
      </p:sp>
      <p:pic>
        <p:nvPicPr>
          <p:cNvPr id="103428" name="Picture 8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23A39-ACAD-49CC-A7FC-8DD5EB583394}" type="slidenum">
              <a:rPr lang="fr-FR"/>
              <a:pPr/>
              <a:t>85</a:t>
            </a:fld>
            <a:endParaRPr lang="fr-FR"/>
          </a:p>
        </p:txBody>
      </p:sp>
      <p:sp>
        <p:nvSpPr>
          <p:cNvPr id="10343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52400"/>
          </a:xfrm>
        </p:spPr>
        <p:txBody>
          <a:bodyPr/>
          <a:lstStyle/>
          <a:p>
            <a:pPr marL="1117600" indent="-1117600" eaLnBrk="1" hangingPunct="1"/>
            <a:r>
              <a:rPr lang="fr-FR" smtClean="0">
                <a:ea typeface="ＭＳ Ｐゴシック" pitchFamily="-84" charset="-128"/>
              </a:rPr>
              <a:t>III.    Les muscles antérieurs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fr-FR" smtClean="0">
                <a:ea typeface="ＭＳ Ｐゴシック" pitchFamily="-84" charset="-128"/>
              </a:rPr>
              <a:t>Région pré vertébrale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fr-FR" sz="4000" smtClean="0">
              <a:ea typeface="ＭＳ Ｐゴシック" pitchFamily="-84" charset="-128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fr-FR" sz="3200" smtClean="0">
                <a:ea typeface="ＭＳ Ｐゴシック" pitchFamily="-84" charset="-128"/>
              </a:rPr>
              <a:t>Constitution </a:t>
            </a: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fr-FR" sz="3200" smtClean="0">
              <a:ea typeface="ＭＳ Ｐゴシック" pitchFamily="-84" charset="-128"/>
            </a:endParaRPr>
          </a:p>
          <a:p>
            <a:pPr marL="812800" indent="-812800" eaLnBrk="1" hangingPunct="1">
              <a:lnSpc>
                <a:spcPct val="90000"/>
              </a:lnSpc>
              <a:buFont typeface="Wingdings" pitchFamily="-84" charset="2"/>
              <a:buChar char="Ø"/>
            </a:pPr>
            <a:r>
              <a:rPr lang="fr-FR" sz="2400" u="sng" smtClean="0">
                <a:ea typeface="ＭＳ Ｐゴシック" pitchFamily="-84" charset="-128"/>
              </a:rPr>
              <a:t>Loge médiane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Char char="-"/>
            </a:pPr>
            <a:r>
              <a:rPr lang="fr-FR" sz="2000" smtClean="0">
                <a:solidFill>
                  <a:srgbClr val="FF0000"/>
                </a:solidFill>
                <a:ea typeface="ＭＳ Ｐゴシック" pitchFamily="-84" charset="-128"/>
              </a:rPr>
              <a:t>Muscles pré - vertébraux</a:t>
            </a:r>
            <a:r>
              <a:rPr lang="fr-FR" sz="2000" smtClean="0">
                <a:ea typeface="ＭＳ Ｐゴシック" pitchFamily="-84" charset="-128"/>
              </a:rPr>
              <a:t> et aponévrose pré - vertébrale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Char char="-"/>
            </a:pPr>
            <a:r>
              <a:rPr lang="fr-FR" sz="2000" smtClean="0">
                <a:ea typeface="ＭＳ Ｐゴシック" pitchFamily="-84" charset="-128"/>
              </a:rPr>
              <a:t>Rapports étroits avec la chaîne sympathique cervicale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None/>
            </a:pPr>
            <a:endParaRPr lang="fr-FR" sz="2000" smtClean="0">
              <a:ea typeface="ＭＳ Ｐゴシック" pitchFamily="-84" charset="-128"/>
            </a:endParaRPr>
          </a:p>
        </p:txBody>
      </p:sp>
      <p:pic>
        <p:nvPicPr>
          <p:cNvPr id="23556" name="Picture 5" descr="muscles_cou_prof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71438"/>
            <a:ext cx="928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BBC383-D661-42B7-AA43-CA3EE1CD7BA7}" type="slidenum">
              <a:rPr lang="fr-FR"/>
              <a:pPr/>
              <a:t>9</a:t>
            </a:fld>
            <a:endParaRPr lang="fr-FR"/>
          </a:p>
        </p:txBody>
      </p:sp>
      <p:sp>
        <p:nvSpPr>
          <p:cNvPr id="23558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Anat P2 - Institut Sup Ostéo Paris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4006</Words>
  <Application>Microsoft Office PowerPoint</Application>
  <PresentationFormat>Affichage à l'écran (4:3)</PresentationFormat>
  <Paragraphs>740</Paragraphs>
  <Slides>85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93" baseType="lpstr">
      <vt:lpstr>Arial</vt:lpstr>
      <vt:lpstr>ＭＳ Ｐゴシック</vt:lpstr>
      <vt:lpstr>Palatino</vt:lpstr>
      <vt:lpstr>Wingdings</vt:lpstr>
      <vt:lpstr>Gill Sans</vt:lpstr>
      <vt:lpstr>Helvetica Neue Light</vt:lpstr>
      <vt:lpstr>Lucida Grande</vt:lpstr>
      <vt:lpstr>Modèle par défaut</vt:lpstr>
      <vt:lpstr>Muscles du cou</vt:lpstr>
      <vt:lpstr>Plan</vt:lpstr>
      <vt:lpstr>Généralités </vt:lpstr>
      <vt:lpstr>II.    Organisation générale</vt:lpstr>
      <vt:lpstr>Diapositive 5</vt:lpstr>
      <vt:lpstr>Diapositive 6</vt:lpstr>
      <vt:lpstr>III.    Les muscles antérieurs</vt:lpstr>
      <vt:lpstr>III.    Les muscles antérieurs</vt:lpstr>
      <vt:lpstr>III.    Les muscles antérieurs</vt:lpstr>
      <vt:lpstr>Muscles pré- vertébraux </vt:lpstr>
      <vt:lpstr>Muscles pré- vertébraux </vt:lpstr>
      <vt:lpstr>Muscles pré- vertébraux </vt:lpstr>
      <vt:lpstr>Muscles pré- vertébraux </vt:lpstr>
      <vt:lpstr>Muscles pré- vertébraux </vt:lpstr>
      <vt:lpstr>Diapositive 15</vt:lpstr>
      <vt:lpstr>Muscles pré- vertébraux </vt:lpstr>
      <vt:lpstr>Diapositive 17</vt:lpstr>
      <vt:lpstr>Muscles pré- vertébraux </vt:lpstr>
      <vt:lpstr>Muscles pré- vertébraux </vt:lpstr>
      <vt:lpstr>Diapositive 20</vt:lpstr>
      <vt:lpstr>III.    Les muscles antérieurs</vt:lpstr>
      <vt:lpstr>Muscles scalènes</vt:lpstr>
      <vt:lpstr>Muscles scalènes</vt:lpstr>
      <vt:lpstr>Muscles scalènes</vt:lpstr>
      <vt:lpstr>Muscles scalènes</vt:lpstr>
      <vt:lpstr>Muscles scalènes</vt:lpstr>
      <vt:lpstr>Diapositive 27</vt:lpstr>
      <vt:lpstr>Diapositive 28</vt:lpstr>
      <vt:lpstr>Muscles scalènes</vt:lpstr>
      <vt:lpstr>Muscles scalènes</vt:lpstr>
      <vt:lpstr>Muscles scalènes</vt:lpstr>
      <vt:lpstr>Muscles scalènes</vt:lpstr>
      <vt:lpstr>Diapositive 33</vt:lpstr>
      <vt:lpstr>Pour mémoire</vt:lpstr>
      <vt:lpstr>III.    Les muscles antérieurs</vt:lpstr>
      <vt:lpstr> Muscle sterno- cleïdo- mastoïdien</vt:lpstr>
      <vt:lpstr>Diapositive 37</vt:lpstr>
      <vt:lpstr>Diapositive 38</vt:lpstr>
      <vt:lpstr> Muscle sterno- cleïdo- mastoïdien</vt:lpstr>
      <vt:lpstr>Diapositive 40</vt:lpstr>
      <vt:lpstr>Diapositive 41</vt:lpstr>
      <vt:lpstr>Diapositive 42</vt:lpstr>
      <vt:lpstr>Diapositive 43</vt:lpstr>
      <vt:lpstr>IV- Muscles de la nuque </vt:lpstr>
      <vt:lpstr>IV- Muscles de la nuque </vt:lpstr>
      <vt:lpstr>Diapositive 46</vt:lpstr>
      <vt:lpstr>Diapositive 47</vt:lpstr>
      <vt:lpstr>IV- Muscles de la nuque </vt:lpstr>
      <vt:lpstr>1.   Le plan profond </vt:lpstr>
      <vt:lpstr>1.   Le plan profond </vt:lpstr>
      <vt:lpstr>Diapositive 51</vt:lpstr>
      <vt:lpstr>1.   Le plan profond </vt:lpstr>
      <vt:lpstr>1.   Le plan profond </vt:lpstr>
      <vt:lpstr>Diapositive 54</vt:lpstr>
      <vt:lpstr>1.   Le plan profond </vt:lpstr>
      <vt:lpstr>2.   Le plan des complexus </vt:lpstr>
      <vt:lpstr>2.   Le plan des complexus </vt:lpstr>
      <vt:lpstr>2.   Le plan des complexus </vt:lpstr>
      <vt:lpstr>2.   Le plan des complexus </vt:lpstr>
      <vt:lpstr>Diapositive 60</vt:lpstr>
      <vt:lpstr>2.   Le plan des complexus </vt:lpstr>
      <vt:lpstr>3.   Le plan du splénius et de l’angulaire 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Rapports des muscles de la nuque</vt:lpstr>
      <vt:lpstr>IV- Biomécanique</vt:lpstr>
      <vt:lpstr>IV- Biomécanique</vt:lpstr>
      <vt:lpstr>IV- Biomécanique</vt:lpstr>
      <vt:lpstr>1- Mécanique articulaire</vt:lpstr>
      <vt:lpstr>Diapositive 74</vt:lpstr>
      <vt:lpstr>2- Charnière cranio - rachidienne</vt:lpstr>
      <vt:lpstr>Diapositive 76</vt:lpstr>
      <vt:lpstr>Diapositive 77</vt:lpstr>
      <vt:lpstr>Diapositive 78</vt:lpstr>
      <vt:lpstr>3- Motricité musculaire de la tête</vt:lpstr>
      <vt:lpstr>Diapositive 80</vt:lpstr>
      <vt:lpstr>Diapositive 81</vt:lpstr>
      <vt:lpstr>4- Motricité musculaire et/ou stature de la ceinture scapulaire</vt:lpstr>
      <vt:lpstr>Coupe en C6 </vt:lpstr>
      <vt:lpstr>Diapositive 84</vt:lpstr>
      <vt:lpstr>VI.  Bibliographie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Pierre MARCHALAND</dc:creator>
  <cp:lastModifiedBy>marchaland.jp</cp:lastModifiedBy>
  <cp:revision>93</cp:revision>
  <cp:lastPrinted>1601-01-01T00:00:00Z</cp:lastPrinted>
  <dcterms:created xsi:type="dcterms:W3CDTF">2011-10-14T08:09:15Z</dcterms:created>
  <dcterms:modified xsi:type="dcterms:W3CDTF">2017-08-25T07:53:06Z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